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15"/>
  </p:notesMasterIdLst>
  <p:sldIdLst>
    <p:sldId id="257" r:id="rId5"/>
    <p:sldId id="304" r:id="rId6"/>
    <p:sldId id="305" r:id="rId7"/>
    <p:sldId id="311" r:id="rId8"/>
    <p:sldId id="313" r:id="rId9"/>
    <p:sldId id="332" r:id="rId10"/>
    <p:sldId id="333" r:id="rId11"/>
    <p:sldId id="334" r:id="rId12"/>
    <p:sldId id="330" r:id="rId13"/>
    <p:sldId id="331"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8BE3B4-D1CE-4966-853B-8507F90BF7F0}">
  <a:tblStyle styleId="{DB8BE3B4-D1CE-4966-853B-8507F90BF7F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6395" autoAdjust="0"/>
  </p:normalViewPr>
  <p:slideViewPr>
    <p:cSldViewPr snapToGrid="0">
      <p:cViewPr varScale="1">
        <p:scale>
          <a:sx n="83" d="100"/>
          <a:sy n="83" d="100"/>
        </p:scale>
        <p:origin x="792" y="4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 Steinmann" userId="c40fc7e5-1e67-448a-92b9-f642aad671ad" providerId="ADAL" clId="{7CFEDDC5-6712-4376-B000-E2F985536DD9}"/>
    <pc:docChg chg="delSld modSld">
      <pc:chgData name="Fred Steinmann" userId="c40fc7e5-1e67-448a-92b9-f642aad671ad" providerId="ADAL" clId="{7CFEDDC5-6712-4376-B000-E2F985536DD9}" dt="2025-05-07T01:34:57.626" v="12" actId="20577"/>
      <pc:docMkLst>
        <pc:docMk/>
      </pc:docMkLst>
      <pc:sldChg chg="modSp">
        <pc:chgData name="Fred Steinmann" userId="c40fc7e5-1e67-448a-92b9-f642aad671ad" providerId="ADAL" clId="{7CFEDDC5-6712-4376-B000-E2F985536DD9}" dt="2025-05-07T01:34:57.626" v="12" actId="20577"/>
        <pc:sldMkLst>
          <pc:docMk/>
          <pc:sldMk cId="1886438707" sldId="304"/>
        </pc:sldMkLst>
        <pc:spChg chg="mod">
          <ac:chgData name="Fred Steinmann" userId="c40fc7e5-1e67-448a-92b9-f642aad671ad" providerId="ADAL" clId="{7CFEDDC5-6712-4376-B000-E2F985536DD9}" dt="2025-05-07T01:34:57.626" v="12" actId="20577"/>
          <ac:spMkLst>
            <pc:docMk/>
            <pc:sldMk cId="1886438707" sldId="304"/>
            <ac:spMk id="3" creationId="{00000000-0000-0000-0000-000000000000}"/>
          </ac:spMkLst>
        </pc:spChg>
      </pc:sldChg>
      <pc:sldChg chg="del">
        <pc:chgData name="Fred Steinmann" userId="c40fc7e5-1e67-448a-92b9-f642aad671ad" providerId="ADAL" clId="{7CFEDDC5-6712-4376-B000-E2F985536DD9}" dt="2025-05-07T01:33:59.506" v="0" actId="2696"/>
        <pc:sldMkLst>
          <pc:docMk/>
          <pc:sldMk cId="141176158" sldId="308"/>
        </pc:sldMkLst>
      </pc:sldChg>
      <pc:sldChg chg="del">
        <pc:chgData name="Fred Steinmann" userId="c40fc7e5-1e67-448a-92b9-f642aad671ad" providerId="ADAL" clId="{7CFEDDC5-6712-4376-B000-E2F985536DD9}" dt="2025-05-07T01:34:00.712" v="1" actId="2696"/>
        <pc:sldMkLst>
          <pc:docMk/>
          <pc:sldMk cId="2115838316" sldId="309"/>
        </pc:sldMkLst>
      </pc:sldChg>
      <pc:sldChg chg="del">
        <pc:chgData name="Fred Steinmann" userId="c40fc7e5-1e67-448a-92b9-f642aad671ad" providerId="ADAL" clId="{7CFEDDC5-6712-4376-B000-E2F985536DD9}" dt="2025-05-07T01:34:08.897" v="2" actId="2696"/>
        <pc:sldMkLst>
          <pc:docMk/>
          <pc:sldMk cId="1405099976" sldId="315"/>
        </pc:sldMkLst>
      </pc:sldChg>
      <pc:sldChg chg="del">
        <pc:chgData name="Fred Steinmann" userId="c40fc7e5-1e67-448a-92b9-f642aad671ad" providerId="ADAL" clId="{7CFEDDC5-6712-4376-B000-E2F985536DD9}" dt="2025-05-07T01:34:08.916" v="5" actId="2696"/>
        <pc:sldMkLst>
          <pc:docMk/>
          <pc:sldMk cId="281350048" sldId="316"/>
        </pc:sldMkLst>
      </pc:sldChg>
      <pc:sldChg chg="del">
        <pc:chgData name="Fred Steinmann" userId="c40fc7e5-1e67-448a-92b9-f642aad671ad" providerId="ADAL" clId="{7CFEDDC5-6712-4376-B000-E2F985536DD9}" dt="2025-05-07T01:34:08.931" v="6" actId="2696"/>
        <pc:sldMkLst>
          <pc:docMk/>
          <pc:sldMk cId="599731997" sldId="317"/>
        </pc:sldMkLst>
      </pc:sldChg>
      <pc:sldChg chg="del">
        <pc:chgData name="Fred Steinmann" userId="c40fc7e5-1e67-448a-92b9-f642aad671ad" providerId="ADAL" clId="{7CFEDDC5-6712-4376-B000-E2F985536DD9}" dt="2025-05-07T01:34:08.931" v="7" actId="2696"/>
        <pc:sldMkLst>
          <pc:docMk/>
          <pc:sldMk cId="3398868641" sldId="318"/>
        </pc:sldMkLst>
      </pc:sldChg>
      <pc:sldChg chg="del">
        <pc:chgData name="Fred Steinmann" userId="c40fc7e5-1e67-448a-92b9-f642aad671ad" providerId="ADAL" clId="{7CFEDDC5-6712-4376-B000-E2F985536DD9}" dt="2025-05-07T01:34:08.901" v="3" actId="2696"/>
        <pc:sldMkLst>
          <pc:docMk/>
          <pc:sldMk cId="1319121001" sldId="319"/>
        </pc:sldMkLst>
      </pc:sldChg>
      <pc:sldChg chg="del">
        <pc:chgData name="Fred Steinmann" userId="c40fc7e5-1e67-448a-92b9-f642aad671ad" providerId="ADAL" clId="{7CFEDDC5-6712-4376-B000-E2F985536DD9}" dt="2025-05-07T01:34:08.901" v="4" actId="2696"/>
        <pc:sldMkLst>
          <pc:docMk/>
          <pc:sldMk cId="107637263" sldId="320"/>
        </pc:sldMkLst>
      </pc:sldChg>
      <pc:sldChg chg="del">
        <pc:chgData name="Fred Steinmann" userId="c40fc7e5-1e67-448a-92b9-f642aad671ad" providerId="ADAL" clId="{7CFEDDC5-6712-4376-B000-E2F985536DD9}" dt="2025-05-07T01:34:08.931" v="8" actId="2696"/>
        <pc:sldMkLst>
          <pc:docMk/>
          <pc:sldMk cId="3080288252" sldId="321"/>
        </pc:sldMkLst>
      </pc:sldChg>
      <pc:sldChg chg="del">
        <pc:chgData name="Fred Steinmann" userId="c40fc7e5-1e67-448a-92b9-f642aad671ad" providerId="ADAL" clId="{7CFEDDC5-6712-4376-B000-E2F985536DD9}" dt="2025-05-07T01:34:08.931" v="9" actId="2696"/>
        <pc:sldMkLst>
          <pc:docMk/>
          <pc:sldMk cId="1456714379" sldId="324"/>
        </pc:sldMkLst>
      </pc:sldChg>
      <pc:sldChg chg="del">
        <pc:chgData name="Fred Steinmann" userId="c40fc7e5-1e67-448a-92b9-f642aad671ad" providerId="ADAL" clId="{7CFEDDC5-6712-4376-B000-E2F985536DD9}" dt="2025-05-07T01:34:46.259" v="11" actId="2696"/>
        <pc:sldMkLst>
          <pc:docMk/>
          <pc:sldMk cId="3937538868" sldId="337"/>
        </pc:sldMkLst>
      </pc:sldChg>
      <pc:sldMasterChg chg="delSldLayout">
        <pc:chgData name="Fred Steinmann" userId="c40fc7e5-1e67-448a-92b9-f642aad671ad" providerId="ADAL" clId="{7CFEDDC5-6712-4376-B000-E2F985536DD9}" dt="2025-05-07T01:34:08.931" v="10" actId="2696"/>
        <pc:sldMasterMkLst>
          <pc:docMk/>
          <pc:sldMasterMk cId="0" sldId="2147483685"/>
        </pc:sldMasterMkLst>
        <pc:sldLayoutChg chg="del">
          <pc:chgData name="Fred Steinmann" userId="c40fc7e5-1e67-448a-92b9-f642aad671ad" providerId="ADAL" clId="{7CFEDDC5-6712-4376-B000-E2F985536DD9}" dt="2025-05-07T01:34:08.931" v="10" actId="2696"/>
          <pc:sldLayoutMkLst>
            <pc:docMk/>
            <pc:sldMasterMk cId="0" sldId="2147483685"/>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181487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39d943019_2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1239d943019_2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53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39d943019_2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1239d943019_2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799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612cb52c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612cb52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115000"/>
              </a:lnSpc>
              <a:spcBef>
                <a:spcPts val="0"/>
              </a:spcBef>
              <a:spcAft>
                <a:spcPts val="0"/>
              </a:spcAft>
              <a:buSzPts val="1100"/>
              <a:buNone/>
            </a:pPr>
            <a:endParaRPr dirty="0"/>
          </a:p>
        </p:txBody>
      </p:sp>
      <p:sp>
        <p:nvSpPr>
          <p:cNvPr id="218" name="Google Shape;218;g12612cb52c3_1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a:t>
            </a:fld>
            <a:endParaRPr sz="1400"/>
          </a:p>
        </p:txBody>
      </p:sp>
    </p:spTree>
    <p:extLst>
      <p:ext uri="{BB962C8B-B14F-4D97-AF65-F5344CB8AC3E}">
        <p14:creationId xmlns:p14="http://schemas.microsoft.com/office/powerpoint/2010/main" val="244081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97DC2104-BF81-8F99-53B2-F24E6D195EC5}"/>
            </a:ext>
          </a:extLst>
        </p:cNvPr>
        <p:cNvGrpSpPr/>
        <p:nvPr/>
      </p:nvGrpSpPr>
      <p:grpSpPr>
        <a:xfrm>
          <a:off x="0" y="0"/>
          <a:ext cx="0" cy="0"/>
          <a:chOff x="0" y="0"/>
          <a:chExt cx="0" cy="0"/>
        </a:xfrm>
      </p:grpSpPr>
      <p:sp>
        <p:nvSpPr>
          <p:cNvPr id="216" name="Google Shape;216;g12612cb52c3_1_0:notes">
            <a:extLst>
              <a:ext uri="{FF2B5EF4-FFF2-40B4-BE49-F238E27FC236}">
                <a16:creationId xmlns:a16="http://schemas.microsoft.com/office/drawing/2014/main" id="{F8E7745B-EB79-481A-44E6-299B9513DE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612cb52c3_1_0:notes">
            <a:extLst>
              <a:ext uri="{FF2B5EF4-FFF2-40B4-BE49-F238E27FC236}">
                <a16:creationId xmlns:a16="http://schemas.microsoft.com/office/drawing/2014/main" id="{1AAFE322-414A-50B5-8FF8-1D6AA15401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115000"/>
              </a:lnSpc>
              <a:spcBef>
                <a:spcPts val="0"/>
              </a:spcBef>
              <a:spcAft>
                <a:spcPts val="0"/>
              </a:spcAft>
              <a:buSzPts val="1100"/>
              <a:buNone/>
            </a:pPr>
            <a:endParaRPr dirty="0"/>
          </a:p>
        </p:txBody>
      </p:sp>
      <p:sp>
        <p:nvSpPr>
          <p:cNvPr id="218" name="Google Shape;218;g12612cb52c3_1_0:notes">
            <a:extLst>
              <a:ext uri="{FF2B5EF4-FFF2-40B4-BE49-F238E27FC236}">
                <a16:creationId xmlns:a16="http://schemas.microsoft.com/office/drawing/2014/main" id="{E7A6C802-21FC-7CD1-0549-F731DED94A33}"/>
              </a:ext>
            </a:extLst>
          </p:cNvPr>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a:t>
            </a:fld>
            <a:endParaRPr sz="1400"/>
          </a:p>
        </p:txBody>
      </p:sp>
    </p:spTree>
    <p:extLst>
      <p:ext uri="{BB962C8B-B14F-4D97-AF65-F5344CB8AC3E}">
        <p14:creationId xmlns:p14="http://schemas.microsoft.com/office/powerpoint/2010/main" val="13588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97DC2104-BF81-8F99-53B2-F24E6D195EC5}"/>
            </a:ext>
          </a:extLst>
        </p:cNvPr>
        <p:cNvGrpSpPr/>
        <p:nvPr/>
      </p:nvGrpSpPr>
      <p:grpSpPr>
        <a:xfrm>
          <a:off x="0" y="0"/>
          <a:ext cx="0" cy="0"/>
          <a:chOff x="0" y="0"/>
          <a:chExt cx="0" cy="0"/>
        </a:xfrm>
      </p:grpSpPr>
      <p:sp>
        <p:nvSpPr>
          <p:cNvPr id="216" name="Google Shape;216;g12612cb52c3_1_0:notes">
            <a:extLst>
              <a:ext uri="{FF2B5EF4-FFF2-40B4-BE49-F238E27FC236}">
                <a16:creationId xmlns:a16="http://schemas.microsoft.com/office/drawing/2014/main" id="{F8E7745B-EB79-481A-44E6-299B9513DE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612cb52c3_1_0:notes">
            <a:extLst>
              <a:ext uri="{FF2B5EF4-FFF2-40B4-BE49-F238E27FC236}">
                <a16:creationId xmlns:a16="http://schemas.microsoft.com/office/drawing/2014/main" id="{1AAFE322-414A-50B5-8FF8-1D6AA15401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115000"/>
              </a:lnSpc>
              <a:spcBef>
                <a:spcPts val="0"/>
              </a:spcBef>
              <a:spcAft>
                <a:spcPts val="0"/>
              </a:spcAft>
              <a:buSzPts val="1100"/>
              <a:buNone/>
            </a:pPr>
            <a:endParaRPr dirty="0"/>
          </a:p>
        </p:txBody>
      </p:sp>
      <p:sp>
        <p:nvSpPr>
          <p:cNvPr id="218" name="Google Shape;218;g12612cb52c3_1_0:notes">
            <a:extLst>
              <a:ext uri="{FF2B5EF4-FFF2-40B4-BE49-F238E27FC236}">
                <a16:creationId xmlns:a16="http://schemas.microsoft.com/office/drawing/2014/main" id="{E7A6C802-21FC-7CD1-0549-F731DED94A33}"/>
              </a:ext>
            </a:extLst>
          </p:cNvPr>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sz="1400"/>
          </a:p>
        </p:txBody>
      </p:sp>
    </p:spTree>
    <p:extLst>
      <p:ext uri="{BB962C8B-B14F-4D97-AF65-F5344CB8AC3E}">
        <p14:creationId xmlns:p14="http://schemas.microsoft.com/office/powerpoint/2010/main" val="105932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97DC2104-BF81-8F99-53B2-F24E6D195EC5}"/>
            </a:ext>
          </a:extLst>
        </p:cNvPr>
        <p:cNvGrpSpPr/>
        <p:nvPr/>
      </p:nvGrpSpPr>
      <p:grpSpPr>
        <a:xfrm>
          <a:off x="0" y="0"/>
          <a:ext cx="0" cy="0"/>
          <a:chOff x="0" y="0"/>
          <a:chExt cx="0" cy="0"/>
        </a:xfrm>
      </p:grpSpPr>
      <p:sp>
        <p:nvSpPr>
          <p:cNvPr id="216" name="Google Shape;216;g12612cb52c3_1_0:notes">
            <a:extLst>
              <a:ext uri="{FF2B5EF4-FFF2-40B4-BE49-F238E27FC236}">
                <a16:creationId xmlns:a16="http://schemas.microsoft.com/office/drawing/2014/main" id="{F8E7745B-EB79-481A-44E6-299B9513DE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612cb52c3_1_0:notes">
            <a:extLst>
              <a:ext uri="{FF2B5EF4-FFF2-40B4-BE49-F238E27FC236}">
                <a16:creationId xmlns:a16="http://schemas.microsoft.com/office/drawing/2014/main" id="{1AAFE322-414A-50B5-8FF8-1D6AA15401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115000"/>
              </a:lnSpc>
              <a:spcBef>
                <a:spcPts val="0"/>
              </a:spcBef>
              <a:spcAft>
                <a:spcPts val="0"/>
              </a:spcAft>
              <a:buSzPts val="1100"/>
              <a:buNone/>
            </a:pPr>
            <a:endParaRPr dirty="0"/>
          </a:p>
        </p:txBody>
      </p:sp>
      <p:sp>
        <p:nvSpPr>
          <p:cNvPr id="218" name="Google Shape;218;g12612cb52c3_1_0:notes">
            <a:extLst>
              <a:ext uri="{FF2B5EF4-FFF2-40B4-BE49-F238E27FC236}">
                <a16:creationId xmlns:a16="http://schemas.microsoft.com/office/drawing/2014/main" id="{E7A6C802-21FC-7CD1-0549-F731DED94A33}"/>
              </a:ext>
            </a:extLst>
          </p:cNvPr>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sz="1400"/>
          </a:p>
        </p:txBody>
      </p:sp>
    </p:spTree>
    <p:extLst>
      <p:ext uri="{BB962C8B-B14F-4D97-AF65-F5344CB8AC3E}">
        <p14:creationId xmlns:p14="http://schemas.microsoft.com/office/powerpoint/2010/main" val="223124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612cb52c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612cb52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115000"/>
              </a:lnSpc>
              <a:spcBef>
                <a:spcPts val="0"/>
              </a:spcBef>
              <a:spcAft>
                <a:spcPts val="0"/>
              </a:spcAft>
              <a:buSzPts val="1100"/>
              <a:buNone/>
            </a:pPr>
            <a:endParaRPr dirty="0"/>
          </a:p>
        </p:txBody>
      </p:sp>
      <p:sp>
        <p:nvSpPr>
          <p:cNvPr id="218" name="Google Shape;218;g12612cb52c3_1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sz="1400"/>
          </a:p>
        </p:txBody>
      </p:sp>
    </p:spTree>
    <p:extLst>
      <p:ext uri="{BB962C8B-B14F-4D97-AF65-F5344CB8AC3E}">
        <p14:creationId xmlns:p14="http://schemas.microsoft.com/office/powerpoint/2010/main" val="346343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612cb52c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612cb52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115000"/>
              </a:lnSpc>
              <a:spcBef>
                <a:spcPts val="0"/>
              </a:spcBef>
              <a:spcAft>
                <a:spcPts val="0"/>
              </a:spcAft>
              <a:buSzPts val="1100"/>
              <a:buNone/>
            </a:pPr>
            <a:endParaRPr dirty="0"/>
          </a:p>
        </p:txBody>
      </p:sp>
      <p:sp>
        <p:nvSpPr>
          <p:cNvPr id="218" name="Google Shape;218;g12612cb52c3_1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sz="1400"/>
          </a:p>
        </p:txBody>
      </p:sp>
    </p:spTree>
    <p:extLst>
      <p:ext uri="{BB962C8B-B14F-4D97-AF65-F5344CB8AC3E}">
        <p14:creationId xmlns:p14="http://schemas.microsoft.com/office/powerpoint/2010/main" val="406665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612cb52c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612cb52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115000"/>
              </a:lnSpc>
              <a:spcBef>
                <a:spcPts val="0"/>
              </a:spcBef>
              <a:spcAft>
                <a:spcPts val="0"/>
              </a:spcAft>
              <a:buSzPts val="1100"/>
              <a:buNone/>
            </a:pPr>
            <a:endParaRPr dirty="0"/>
          </a:p>
        </p:txBody>
      </p:sp>
      <p:sp>
        <p:nvSpPr>
          <p:cNvPr id="218" name="Google Shape;218;g12612cb52c3_1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sz="1400"/>
          </a:p>
        </p:txBody>
      </p:sp>
    </p:spTree>
    <p:extLst>
      <p:ext uri="{BB962C8B-B14F-4D97-AF65-F5344CB8AC3E}">
        <p14:creationId xmlns:p14="http://schemas.microsoft.com/office/powerpoint/2010/main" val="362361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612cb52c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612cb52c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lnSpc>
                <a:spcPct val="115000"/>
              </a:lnSpc>
              <a:spcBef>
                <a:spcPts val="0"/>
              </a:spcBef>
              <a:spcAft>
                <a:spcPts val="0"/>
              </a:spcAft>
              <a:buSzPts val="1100"/>
              <a:buNone/>
            </a:pPr>
            <a:endParaRPr dirty="0"/>
          </a:p>
        </p:txBody>
      </p:sp>
      <p:sp>
        <p:nvSpPr>
          <p:cNvPr id="218" name="Google Shape;218;g12612cb52c3_1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9</a:t>
            </a:fld>
            <a:endParaRPr sz="1400"/>
          </a:p>
        </p:txBody>
      </p:sp>
    </p:spTree>
    <p:extLst>
      <p:ext uri="{BB962C8B-B14F-4D97-AF65-F5344CB8AC3E}">
        <p14:creationId xmlns:p14="http://schemas.microsoft.com/office/powerpoint/2010/main" val="68384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26"/>
          <p:cNvSpPr txBox="1">
            <a:spLocks noGrp="1"/>
          </p:cNvSpPr>
          <p:nvPr>
            <p:ph type="body" idx="1"/>
          </p:nvPr>
        </p:nvSpPr>
        <p:spPr>
          <a:xfrm>
            <a:off x="457200" y="1200151"/>
            <a:ext cx="8229600" cy="3394472"/>
          </a:xfrm>
          <a:prstGeom prst="rect">
            <a:avLst/>
          </a:prstGeom>
          <a:noFill/>
          <a:ln>
            <a:noFill/>
          </a:ln>
        </p:spPr>
        <p:txBody>
          <a:bodyPr spcFirstLastPara="1" wrap="square" lIns="68575" tIns="34275" rIns="68575" bIns="34275" anchor="t" anchorCtr="0">
            <a:norm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32" name="Google Shape;132;p26"/>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3" name="Google Shape;133;p26"/>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4" name="Google Shape;134;p26"/>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0" marR="0" lvl="1" indent="0" algn="l" rtl="0">
              <a:spcBef>
                <a:spcPts val="0"/>
              </a:spcBef>
              <a:buNone/>
              <a:defRPr sz="1400" b="0" i="0" u="none" strike="noStrike" cap="none">
                <a:solidFill>
                  <a:schemeClr val="dk1"/>
                </a:solidFill>
                <a:latin typeface="Calibri"/>
                <a:ea typeface="Calibri"/>
                <a:cs typeface="Calibri"/>
                <a:sym typeface="Calibri"/>
              </a:defRPr>
            </a:lvl2pPr>
            <a:lvl3pPr marL="0" marR="0" lvl="2" indent="0" algn="l" rtl="0">
              <a:spcBef>
                <a:spcPts val="0"/>
              </a:spcBef>
              <a:buNone/>
              <a:defRPr sz="1400" b="0" i="0" u="none" strike="noStrike" cap="none">
                <a:solidFill>
                  <a:schemeClr val="dk1"/>
                </a:solidFill>
                <a:latin typeface="Calibri"/>
                <a:ea typeface="Calibri"/>
                <a:cs typeface="Calibri"/>
                <a:sym typeface="Calibri"/>
              </a:defRPr>
            </a:lvl3pPr>
            <a:lvl4pPr marL="0" marR="0" lvl="3" indent="0" algn="l" rtl="0">
              <a:spcBef>
                <a:spcPts val="0"/>
              </a:spcBef>
              <a:buNone/>
              <a:defRPr sz="1400" b="0" i="0" u="none" strike="noStrike" cap="none">
                <a:solidFill>
                  <a:schemeClr val="dk1"/>
                </a:solidFill>
                <a:latin typeface="Calibri"/>
                <a:ea typeface="Calibri"/>
                <a:cs typeface="Calibri"/>
                <a:sym typeface="Calibri"/>
              </a:defRPr>
            </a:lvl4pPr>
            <a:lvl5pPr marL="0" marR="0" lvl="4" indent="0" algn="l" rtl="0">
              <a:spcBef>
                <a:spcPts val="0"/>
              </a:spcBef>
              <a:buNone/>
              <a:defRPr sz="1400" b="0" i="0" u="none" strike="noStrike" cap="none">
                <a:solidFill>
                  <a:schemeClr val="dk1"/>
                </a:solidFill>
                <a:latin typeface="Calibri"/>
                <a:ea typeface="Calibri"/>
                <a:cs typeface="Calibri"/>
                <a:sym typeface="Calibri"/>
              </a:defRPr>
            </a:lvl5pPr>
            <a:lvl6pPr marL="0" marR="0" lvl="5" indent="0" algn="l" rtl="0">
              <a:spcBef>
                <a:spcPts val="0"/>
              </a:spcBef>
              <a:buNone/>
              <a:defRPr sz="1400" b="0" i="0" u="none" strike="noStrike" cap="none">
                <a:solidFill>
                  <a:schemeClr val="dk1"/>
                </a:solidFill>
                <a:latin typeface="Calibri"/>
                <a:ea typeface="Calibri"/>
                <a:cs typeface="Calibri"/>
                <a:sym typeface="Calibri"/>
              </a:defRPr>
            </a:lvl6pPr>
            <a:lvl7pPr marL="0" marR="0" lvl="6" indent="0" algn="l" rtl="0">
              <a:spcBef>
                <a:spcPts val="0"/>
              </a:spcBef>
              <a:buNone/>
              <a:defRPr sz="1400" b="0" i="0" u="none" strike="noStrike" cap="none">
                <a:solidFill>
                  <a:schemeClr val="dk1"/>
                </a:solidFill>
                <a:latin typeface="Calibri"/>
                <a:ea typeface="Calibri"/>
                <a:cs typeface="Calibri"/>
                <a:sym typeface="Calibri"/>
              </a:defRPr>
            </a:lvl7pPr>
            <a:lvl8pPr marL="0" marR="0" lvl="7" indent="0" algn="l" rtl="0">
              <a:spcBef>
                <a:spcPts val="0"/>
              </a:spcBef>
              <a:buNone/>
              <a:defRPr sz="1400" b="0" i="0" u="none" strike="noStrike" cap="none">
                <a:solidFill>
                  <a:schemeClr val="dk1"/>
                </a:solidFill>
                <a:latin typeface="Calibri"/>
                <a:ea typeface="Calibri"/>
                <a:cs typeface="Calibri"/>
                <a:sym typeface="Calibri"/>
              </a:defRPr>
            </a:lvl8pPr>
            <a:lvl9pPr marL="0" marR="0" lvl="8" indent="0" algn="l" rtl="0">
              <a:spcBef>
                <a:spcPts val="0"/>
              </a:spcBef>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1" name="Google Shape;201;p3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81000" rtl="0">
              <a:spcBef>
                <a:spcPts val="500"/>
              </a:spcBef>
              <a:spcAft>
                <a:spcPts val="0"/>
              </a:spcAft>
              <a:buSzPts val="2400"/>
              <a:buChar char="•"/>
              <a:defRPr/>
            </a:lvl1pPr>
            <a:lvl2pPr marL="914400" lvl="1" indent="-361950" rtl="0">
              <a:spcBef>
                <a:spcPts val="400"/>
              </a:spcBef>
              <a:spcAft>
                <a:spcPts val="0"/>
              </a:spcAft>
              <a:buSzPts val="2100"/>
              <a:buChar char="–"/>
              <a:defRPr/>
            </a:lvl2pPr>
            <a:lvl3pPr marL="1371600" lvl="2" indent="-342900" rtl="0">
              <a:spcBef>
                <a:spcPts val="400"/>
              </a:spcBef>
              <a:spcAft>
                <a:spcPts val="0"/>
              </a:spcAft>
              <a:buSzPts val="1800"/>
              <a:buChar char="•"/>
              <a:defRPr/>
            </a:lvl3pPr>
            <a:lvl4pPr marL="1828800" lvl="3" indent="-323850" rtl="0">
              <a:spcBef>
                <a:spcPts val="300"/>
              </a:spcBef>
              <a:spcAft>
                <a:spcPts val="0"/>
              </a:spcAft>
              <a:buSzPts val="1500"/>
              <a:buChar char="–"/>
              <a:defRPr/>
            </a:lvl4pPr>
            <a:lvl5pPr marL="2286000" lvl="4" indent="-323850" rtl="0">
              <a:spcBef>
                <a:spcPts val="300"/>
              </a:spcBef>
              <a:spcAft>
                <a:spcPts val="0"/>
              </a:spcAft>
              <a:buSzPts val="1500"/>
              <a:buChar char="»"/>
              <a:defRPr/>
            </a:lvl5pPr>
            <a:lvl6pPr marL="2743200" lvl="5" indent="-323850" rtl="0">
              <a:spcBef>
                <a:spcPts val="300"/>
              </a:spcBef>
              <a:spcAft>
                <a:spcPts val="0"/>
              </a:spcAft>
              <a:buSzPts val="1500"/>
              <a:buChar char="•"/>
              <a:defRPr/>
            </a:lvl6pPr>
            <a:lvl7pPr marL="3200400" lvl="6" indent="-323850" rtl="0">
              <a:spcBef>
                <a:spcPts val="300"/>
              </a:spcBef>
              <a:spcAft>
                <a:spcPts val="0"/>
              </a:spcAft>
              <a:buSzPts val="1500"/>
              <a:buChar char="•"/>
              <a:defRPr/>
            </a:lvl7pPr>
            <a:lvl8pPr marL="3657600" lvl="7" indent="-323850" rtl="0">
              <a:spcBef>
                <a:spcPts val="300"/>
              </a:spcBef>
              <a:spcAft>
                <a:spcPts val="0"/>
              </a:spcAft>
              <a:buSzPts val="1500"/>
              <a:buChar char="•"/>
              <a:defRPr/>
            </a:lvl8pPr>
            <a:lvl9pPr marL="4114800" lvl="8" indent="-323850" rtl="0">
              <a:spcBef>
                <a:spcPts val="300"/>
              </a:spcBef>
              <a:spcAft>
                <a:spcPts val="0"/>
              </a:spcAft>
              <a:buSzPts val="1500"/>
              <a:buChar char="•"/>
              <a:defRPr/>
            </a:lvl9pPr>
          </a:lstStyle>
          <a:p>
            <a:endParaRPr/>
          </a:p>
        </p:txBody>
      </p:sp>
      <p:sp>
        <p:nvSpPr>
          <p:cNvPr id="202" name="Google Shape;20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lvl1pPr lvl="0" algn="ctr">
              <a:spcBef>
                <a:spcPts val="0"/>
              </a:spcBef>
              <a:spcAft>
                <a:spcPts val="0"/>
              </a:spcAft>
              <a:buClr>
                <a:schemeClr val="dk1"/>
              </a:buClr>
              <a:buSzPts val="30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6" name="Google Shape;156;p30"/>
          <p:cNvSpPr txBox="1">
            <a:spLocks noGrp="1"/>
          </p:cNvSpPr>
          <p:nvPr>
            <p:ph type="body" idx="1"/>
          </p:nvPr>
        </p:nvSpPr>
        <p:spPr>
          <a:xfrm>
            <a:off x="457201" y="1151335"/>
            <a:ext cx="4040188" cy="479822"/>
          </a:xfrm>
          <a:prstGeom prst="rect">
            <a:avLst/>
          </a:prstGeom>
          <a:noFill/>
          <a:ln>
            <a:noFill/>
          </a:ln>
        </p:spPr>
        <p:txBody>
          <a:bodyPr spcFirstLastPara="1" wrap="square" lIns="68575" tIns="34275" rIns="68575" bIns="34275" anchor="b" anchorCtr="0">
            <a:normAutofit/>
          </a:bodyPr>
          <a:lstStyle>
            <a:lvl1pPr marL="457200" lvl="0" indent="-228600" algn="l">
              <a:spcBef>
                <a:spcPts val="40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300"/>
              </a:spcBef>
              <a:spcAft>
                <a:spcPts val="0"/>
              </a:spcAft>
              <a:buClr>
                <a:schemeClr val="dk1"/>
              </a:buClr>
              <a:buSzPts val="1400"/>
              <a:buNone/>
              <a:defRPr sz="1400" b="1"/>
            </a:lvl3pPr>
            <a:lvl4pPr marL="1828800" lvl="3" indent="-228600" algn="l">
              <a:spcBef>
                <a:spcPts val="200"/>
              </a:spcBef>
              <a:spcAft>
                <a:spcPts val="0"/>
              </a:spcAft>
              <a:buClr>
                <a:schemeClr val="dk1"/>
              </a:buClr>
              <a:buSzPts val="1200"/>
              <a:buNone/>
              <a:defRPr sz="1200" b="1"/>
            </a:lvl4pPr>
            <a:lvl5pPr marL="2286000" lvl="4" indent="-228600" algn="l">
              <a:spcBef>
                <a:spcPts val="200"/>
              </a:spcBef>
              <a:spcAft>
                <a:spcPts val="0"/>
              </a:spcAft>
              <a:buClr>
                <a:schemeClr val="dk1"/>
              </a:buClr>
              <a:buSzPts val="1200"/>
              <a:buNone/>
              <a:defRPr sz="1200" b="1"/>
            </a:lvl5pPr>
            <a:lvl6pPr marL="2743200" lvl="5" indent="-228600" algn="l">
              <a:spcBef>
                <a:spcPts val="2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157" name="Google Shape;157;p30"/>
          <p:cNvSpPr txBox="1">
            <a:spLocks noGrp="1"/>
          </p:cNvSpPr>
          <p:nvPr>
            <p:ph type="body" idx="2"/>
          </p:nvPr>
        </p:nvSpPr>
        <p:spPr>
          <a:xfrm>
            <a:off x="457201" y="1631156"/>
            <a:ext cx="4040188" cy="2963466"/>
          </a:xfrm>
          <a:prstGeom prst="rect">
            <a:avLst/>
          </a:prstGeom>
          <a:noFill/>
          <a:ln>
            <a:noFill/>
          </a:ln>
        </p:spPr>
        <p:txBody>
          <a:bodyPr spcFirstLastPara="1" wrap="square" lIns="68575" tIns="34275" rIns="68575" bIns="34275" anchor="t" anchorCtr="0">
            <a:normAutofit/>
          </a:bodyPr>
          <a:lstStyle>
            <a:lvl1pPr marL="457200" lvl="0" indent="-342900" algn="l">
              <a:spcBef>
                <a:spcPts val="40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7500" algn="l">
              <a:spcBef>
                <a:spcPts val="300"/>
              </a:spcBef>
              <a:spcAft>
                <a:spcPts val="0"/>
              </a:spcAft>
              <a:buClr>
                <a:schemeClr val="dk1"/>
              </a:buClr>
              <a:buSzPts val="1400"/>
              <a:buChar char="•"/>
              <a:defRPr sz="1400"/>
            </a:lvl3pPr>
            <a:lvl4pPr marL="1828800" lvl="3" indent="-304800" algn="l">
              <a:spcBef>
                <a:spcPts val="200"/>
              </a:spcBef>
              <a:spcAft>
                <a:spcPts val="0"/>
              </a:spcAft>
              <a:buClr>
                <a:schemeClr val="dk1"/>
              </a:buClr>
              <a:buSzPts val="1200"/>
              <a:buChar char="–"/>
              <a:defRPr sz="1200"/>
            </a:lvl4pPr>
            <a:lvl5pPr marL="2286000" lvl="4" indent="-304800" algn="l">
              <a:spcBef>
                <a:spcPts val="200"/>
              </a:spcBef>
              <a:spcAft>
                <a:spcPts val="0"/>
              </a:spcAft>
              <a:buClr>
                <a:schemeClr val="dk1"/>
              </a:buClr>
              <a:buSzPts val="1200"/>
              <a:buChar char="»"/>
              <a:defRPr sz="1200"/>
            </a:lvl5pPr>
            <a:lvl6pPr marL="2743200" lvl="5" indent="-304800" algn="l">
              <a:spcBef>
                <a:spcPts val="2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158" name="Google Shape;158;p30"/>
          <p:cNvSpPr txBox="1">
            <a:spLocks noGrp="1"/>
          </p:cNvSpPr>
          <p:nvPr>
            <p:ph type="body" idx="3"/>
          </p:nvPr>
        </p:nvSpPr>
        <p:spPr>
          <a:xfrm>
            <a:off x="4645030" y="1151335"/>
            <a:ext cx="4041775" cy="479822"/>
          </a:xfrm>
          <a:prstGeom prst="rect">
            <a:avLst/>
          </a:prstGeom>
          <a:noFill/>
          <a:ln>
            <a:noFill/>
          </a:ln>
        </p:spPr>
        <p:txBody>
          <a:bodyPr spcFirstLastPara="1" wrap="square" lIns="68575" tIns="34275" rIns="68575" bIns="34275" anchor="b" anchorCtr="0">
            <a:normAutofit/>
          </a:bodyPr>
          <a:lstStyle>
            <a:lvl1pPr marL="457200" lvl="0" indent="-228600" algn="l">
              <a:spcBef>
                <a:spcPts val="40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300"/>
              </a:spcBef>
              <a:spcAft>
                <a:spcPts val="0"/>
              </a:spcAft>
              <a:buClr>
                <a:schemeClr val="dk1"/>
              </a:buClr>
              <a:buSzPts val="1400"/>
              <a:buNone/>
              <a:defRPr sz="1400" b="1"/>
            </a:lvl3pPr>
            <a:lvl4pPr marL="1828800" lvl="3" indent="-228600" algn="l">
              <a:spcBef>
                <a:spcPts val="200"/>
              </a:spcBef>
              <a:spcAft>
                <a:spcPts val="0"/>
              </a:spcAft>
              <a:buClr>
                <a:schemeClr val="dk1"/>
              </a:buClr>
              <a:buSzPts val="1200"/>
              <a:buNone/>
              <a:defRPr sz="1200" b="1"/>
            </a:lvl4pPr>
            <a:lvl5pPr marL="2286000" lvl="4" indent="-228600" algn="l">
              <a:spcBef>
                <a:spcPts val="200"/>
              </a:spcBef>
              <a:spcAft>
                <a:spcPts val="0"/>
              </a:spcAft>
              <a:buClr>
                <a:schemeClr val="dk1"/>
              </a:buClr>
              <a:buSzPts val="1200"/>
              <a:buNone/>
              <a:defRPr sz="1200" b="1"/>
            </a:lvl5pPr>
            <a:lvl6pPr marL="2743200" lvl="5" indent="-228600" algn="l">
              <a:spcBef>
                <a:spcPts val="2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159" name="Google Shape;159;p30"/>
          <p:cNvSpPr txBox="1">
            <a:spLocks noGrp="1"/>
          </p:cNvSpPr>
          <p:nvPr>
            <p:ph type="body" idx="4"/>
          </p:nvPr>
        </p:nvSpPr>
        <p:spPr>
          <a:xfrm>
            <a:off x="4645030" y="1631156"/>
            <a:ext cx="4041775" cy="2963466"/>
          </a:xfrm>
          <a:prstGeom prst="rect">
            <a:avLst/>
          </a:prstGeom>
          <a:noFill/>
          <a:ln>
            <a:noFill/>
          </a:ln>
        </p:spPr>
        <p:txBody>
          <a:bodyPr spcFirstLastPara="1" wrap="square" lIns="68575" tIns="34275" rIns="68575" bIns="34275" anchor="t" anchorCtr="0">
            <a:normAutofit/>
          </a:bodyPr>
          <a:lstStyle>
            <a:lvl1pPr marL="457200" lvl="0" indent="-342900" algn="l">
              <a:spcBef>
                <a:spcPts val="40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7500" algn="l">
              <a:spcBef>
                <a:spcPts val="300"/>
              </a:spcBef>
              <a:spcAft>
                <a:spcPts val="0"/>
              </a:spcAft>
              <a:buClr>
                <a:schemeClr val="dk1"/>
              </a:buClr>
              <a:buSzPts val="1400"/>
              <a:buChar char="•"/>
              <a:defRPr sz="1400"/>
            </a:lvl3pPr>
            <a:lvl4pPr marL="1828800" lvl="3" indent="-304800" algn="l">
              <a:spcBef>
                <a:spcPts val="200"/>
              </a:spcBef>
              <a:spcAft>
                <a:spcPts val="0"/>
              </a:spcAft>
              <a:buClr>
                <a:schemeClr val="dk1"/>
              </a:buClr>
              <a:buSzPts val="1200"/>
              <a:buChar char="–"/>
              <a:defRPr sz="1200"/>
            </a:lvl4pPr>
            <a:lvl5pPr marL="2286000" lvl="4" indent="-304800" algn="l">
              <a:spcBef>
                <a:spcPts val="200"/>
              </a:spcBef>
              <a:spcAft>
                <a:spcPts val="0"/>
              </a:spcAft>
              <a:buClr>
                <a:schemeClr val="dk1"/>
              </a:buClr>
              <a:buSzPts val="1200"/>
              <a:buChar char="»"/>
              <a:defRPr sz="1200"/>
            </a:lvl5pPr>
            <a:lvl6pPr marL="2743200" lvl="5" indent="-304800" algn="l">
              <a:spcBef>
                <a:spcPts val="2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160" name="Google Shape;160;p30"/>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2" name="Google Shape;162;p30"/>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1"/>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6" name="Google Shape;166;p31"/>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7" name="Google Shape;167;p31"/>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32"/>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0" name="Google Shape;170;p32"/>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1" name="Google Shape;171;p32"/>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457205" y="204787"/>
            <a:ext cx="3008313" cy="871538"/>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4" name="Google Shape;174;p33"/>
          <p:cNvSpPr txBox="1">
            <a:spLocks noGrp="1"/>
          </p:cNvSpPr>
          <p:nvPr>
            <p:ph type="body" idx="1"/>
          </p:nvPr>
        </p:nvSpPr>
        <p:spPr>
          <a:xfrm>
            <a:off x="3575051" y="204792"/>
            <a:ext cx="5111751" cy="4389835"/>
          </a:xfrm>
          <a:prstGeom prst="rect">
            <a:avLst/>
          </a:prstGeom>
          <a:noFill/>
          <a:ln>
            <a:noFill/>
          </a:ln>
        </p:spPr>
        <p:txBody>
          <a:bodyPr spcFirstLastPara="1" wrap="square" lIns="68575" tIns="34275" rIns="68575" bIns="34275" anchor="t" anchorCtr="0">
            <a:normAutofit/>
          </a:bodyPr>
          <a:lstStyle>
            <a:lvl1pPr marL="457200" lvl="0" indent="-381000" algn="l">
              <a:spcBef>
                <a:spcPts val="500"/>
              </a:spcBef>
              <a:spcAft>
                <a:spcPts val="0"/>
              </a:spcAft>
              <a:buClr>
                <a:schemeClr val="dk1"/>
              </a:buClr>
              <a:buSzPts val="2400"/>
              <a:buChar char="•"/>
              <a:defRPr sz="2400"/>
            </a:lvl1pPr>
            <a:lvl2pPr marL="914400" lvl="1" indent="-361950" algn="l">
              <a:spcBef>
                <a:spcPts val="400"/>
              </a:spcBef>
              <a:spcAft>
                <a:spcPts val="0"/>
              </a:spcAft>
              <a:buClr>
                <a:schemeClr val="dk1"/>
              </a:buClr>
              <a:buSzPts val="2100"/>
              <a:buChar char="–"/>
              <a:defRPr sz="2100"/>
            </a:lvl2pPr>
            <a:lvl3pPr marL="1371600" lvl="2" indent="-342900" algn="l">
              <a:spcBef>
                <a:spcPts val="40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75" name="Google Shape;175;p33"/>
          <p:cNvSpPr txBox="1">
            <a:spLocks noGrp="1"/>
          </p:cNvSpPr>
          <p:nvPr>
            <p:ph type="body" idx="2"/>
          </p:nvPr>
        </p:nvSpPr>
        <p:spPr>
          <a:xfrm>
            <a:off x="457205" y="1076328"/>
            <a:ext cx="3008313" cy="3518297"/>
          </a:xfrm>
          <a:prstGeom prst="rect">
            <a:avLst/>
          </a:prstGeom>
          <a:noFill/>
          <a:ln>
            <a:noFill/>
          </a:ln>
        </p:spPr>
        <p:txBody>
          <a:bodyPr spcFirstLastPara="1" wrap="square" lIns="68575" tIns="34275" rIns="68575" bIns="34275" anchor="t" anchorCtr="0">
            <a:normAutofit/>
          </a:bodyPr>
          <a:lstStyle>
            <a:lvl1pPr marL="457200" lvl="0" indent="-228600" algn="l">
              <a:spcBef>
                <a:spcPts val="200"/>
              </a:spcBef>
              <a:spcAft>
                <a:spcPts val="0"/>
              </a:spcAft>
              <a:buClr>
                <a:schemeClr val="dk1"/>
              </a:buClr>
              <a:buSzPts val="1100"/>
              <a:buNone/>
              <a:defRPr sz="1100"/>
            </a:lvl1pPr>
            <a:lvl2pPr marL="914400" lvl="1" indent="-228600" algn="l">
              <a:spcBef>
                <a:spcPts val="200"/>
              </a:spcBef>
              <a:spcAft>
                <a:spcPts val="0"/>
              </a:spcAft>
              <a:buClr>
                <a:schemeClr val="dk1"/>
              </a:buClr>
              <a:buSzPts val="900"/>
              <a:buNone/>
              <a:defRPr sz="900"/>
            </a:lvl2pPr>
            <a:lvl3pPr marL="1371600" lvl="2" indent="-228600" algn="l">
              <a:spcBef>
                <a:spcPts val="200"/>
              </a:spcBef>
              <a:spcAft>
                <a:spcPts val="0"/>
              </a:spcAft>
              <a:buClr>
                <a:schemeClr val="dk1"/>
              </a:buClr>
              <a:buSzPts val="800"/>
              <a:buNone/>
              <a:defRPr sz="800"/>
            </a:lvl3pPr>
            <a:lvl4pPr marL="1828800" lvl="3" indent="-228600" algn="l">
              <a:spcBef>
                <a:spcPts val="100"/>
              </a:spcBef>
              <a:spcAft>
                <a:spcPts val="0"/>
              </a:spcAft>
              <a:buClr>
                <a:schemeClr val="dk1"/>
              </a:buClr>
              <a:buSzPts val="700"/>
              <a:buNone/>
              <a:defRPr sz="700"/>
            </a:lvl4pPr>
            <a:lvl5pPr marL="2286000" lvl="4" indent="-228600" algn="l">
              <a:spcBef>
                <a:spcPts val="100"/>
              </a:spcBef>
              <a:spcAft>
                <a:spcPts val="0"/>
              </a:spcAft>
              <a:buClr>
                <a:schemeClr val="dk1"/>
              </a:buClr>
              <a:buSzPts val="700"/>
              <a:buNone/>
              <a:defRPr sz="700"/>
            </a:lvl5pPr>
            <a:lvl6pPr marL="2743200" lvl="5" indent="-228600" algn="l">
              <a:spcBef>
                <a:spcPts val="100"/>
              </a:spcBef>
              <a:spcAft>
                <a:spcPts val="0"/>
              </a:spcAft>
              <a:buClr>
                <a:schemeClr val="dk1"/>
              </a:buClr>
              <a:buSzPts val="700"/>
              <a:buNone/>
              <a:defRPr sz="700"/>
            </a:lvl6pPr>
            <a:lvl7pPr marL="3200400" lvl="6" indent="-228600" algn="l">
              <a:spcBef>
                <a:spcPts val="100"/>
              </a:spcBef>
              <a:spcAft>
                <a:spcPts val="0"/>
              </a:spcAft>
              <a:buClr>
                <a:schemeClr val="dk1"/>
              </a:buClr>
              <a:buSzPts val="700"/>
              <a:buNone/>
              <a:defRPr sz="700"/>
            </a:lvl7pPr>
            <a:lvl8pPr marL="3657600" lvl="7" indent="-228600" algn="l">
              <a:spcBef>
                <a:spcPts val="100"/>
              </a:spcBef>
              <a:spcAft>
                <a:spcPts val="0"/>
              </a:spcAft>
              <a:buClr>
                <a:schemeClr val="dk1"/>
              </a:buClr>
              <a:buSzPts val="700"/>
              <a:buNone/>
              <a:defRPr sz="700"/>
            </a:lvl8pPr>
            <a:lvl9pPr marL="4114800" lvl="8" indent="-228600" algn="l">
              <a:spcBef>
                <a:spcPts val="100"/>
              </a:spcBef>
              <a:spcAft>
                <a:spcPts val="0"/>
              </a:spcAft>
              <a:buClr>
                <a:schemeClr val="dk1"/>
              </a:buClr>
              <a:buSzPts val="700"/>
              <a:buNone/>
              <a:defRPr sz="700"/>
            </a:lvl9pPr>
          </a:lstStyle>
          <a:p>
            <a:endParaRPr/>
          </a:p>
        </p:txBody>
      </p:sp>
      <p:sp>
        <p:nvSpPr>
          <p:cNvPr id="176" name="Google Shape;176;p33"/>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7" name="Google Shape;177;p33"/>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1792288" y="3600451"/>
            <a:ext cx="5486400" cy="425054"/>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 name="Google Shape;181;p34"/>
          <p:cNvSpPr>
            <a:spLocks noGrp="1"/>
          </p:cNvSpPr>
          <p:nvPr>
            <p:ph type="pic" idx="2"/>
          </p:nvPr>
        </p:nvSpPr>
        <p:spPr>
          <a:xfrm>
            <a:off x="1792288" y="459581"/>
            <a:ext cx="5486400" cy="3086100"/>
          </a:xfrm>
          <a:prstGeom prst="rect">
            <a:avLst/>
          </a:prstGeom>
          <a:noFill/>
          <a:ln>
            <a:noFill/>
          </a:ln>
        </p:spPr>
      </p:sp>
      <p:sp>
        <p:nvSpPr>
          <p:cNvPr id="182" name="Google Shape;182;p34"/>
          <p:cNvSpPr txBox="1">
            <a:spLocks noGrp="1"/>
          </p:cNvSpPr>
          <p:nvPr>
            <p:ph type="body" idx="1"/>
          </p:nvPr>
        </p:nvSpPr>
        <p:spPr>
          <a:xfrm>
            <a:off x="1792288" y="4025507"/>
            <a:ext cx="5486400" cy="603647"/>
          </a:xfrm>
          <a:prstGeom prst="rect">
            <a:avLst/>
          </a:prstGeom>
          <a:noFill/>
          <a:ln>
            <a:noFill/>
          </a:ln>
        </p:spPr>
        <p:txBody>
          <a:bodyPr spcFirstLastPara="1" wrap="square" lIns="68575" tIns="34275" rIns="68575" bIns="34275" anchor="t" anchorCtr="0">
            <a:normAutofit/>
          </a:bodyPr>
          <a:lstStyle>
            <a:lvl1pPr marL="457200" lvl="0" indent="-228600" algn="l">
              <a:spcBef>
                <a:spcPts val="200"/>
              </a:spcBef>
              <a:spcAft>
                <a:spcPts val="0"/>
              </a:spcAft>
              <a:buClr>
                <a:schemeClr val="dk1"/>
              </a:buClr>
              <a:buSzPts val="1100"/>
              <a:buNone/>
              <a:defRPr sz="1100"/>
            </a:lvl1pPr>
            <a:lvl2pPr marL="914400" lvl="1" indent="-228600" algn="l">
              <a:spcBef>
                <a:spcPts val="200"/>
              </a:spcBef>
              <a:spcAft>
                <a:spcPts val="0"/>
              </a:spcAft>
              <a:buClr>
                <a:schemeClr val="dk1"/>
              </a:buClr>
              <a:buSzPts val="900"/>
              <a:buNone/>
              <a:defRPr sz="900"/>
            </a:lvl2pPr>
            <a:lvl3pPr marL="1371600" lvl="2" indent="-228600" algn="l">
              <a:spcBef>
                <a:spcPts val="200"/>
              </a:spcBef>
              <a:spcAft>
                <a:spcPts val="0"/>
              </a:spcAft>
              <a:buClr>
                <a:schemeClr val="dk1"/>
              </a:buClr>
              <a:buSzPts val="800"/>
              <a:buNone/>
              <a:defRPr sz="800"/>
            </a:lvl3pPr>
            <a:lvl4pPr marL="1828800" lvl="3" indent="-228600" algn="l">
              <a:spcBef>
                <a:spcPts val="100"/>
              </a:spcBef>
              <a:spcAft>
                <a:spcPts val="0"/>
              </a:spcAft>
              <a:buClr>
                <a:schemeClr val="dk1"/>
              </a:buClr>
              <a:buSzPts val="700"/>
              <a:buNone/>
              <a:defRPr sz="700"/>
            </a:lvl4pPr>
            <a:lvl5pPr marL="2286000" lvl="4" indent="-228600" algn="l">
              <a:spcBef>
                <a:spcPts val="100"/>
              </a:spcBef>
              <a:spcAft>
                <a:spcPts val="0"/>
              </a:spcAft>
              <a:buClr>
                <a:schemeClr val="dk1"/>
              </a:buClr>
              <a:buSzPts val="700"/>
              <a:buNone/>
              <a:defRPr sz="700"/>
            </a:lvl5pPr>
            <a:lvl6pPr marL="2743200" lvl="5" indent="-228600" algn="l">
              <a:spcBef>
                <a:spcPts val="100"/>
              </a:spcBef>
              <a:spcAft>
                <a:spcPts val="0"/>
              </a:spcAft>
              <a:buClr>
                <a:schemeClr val="dk1"/>
              </a:buClr>
              <a:buSzPts val="700"/>
              <a:buNone/>
              <a:defRPr sz="700"/>
            </a:lvl6pPr>
            <a:lvl7pPr marL="3200400" lvl="6" indent="-228600" algn="l">
              <a:spcBef>
                <a:spcPts val="100"/>
              </a:spcBef>
              <a:spcAft>
                <a:spcPts val="0"/>
              </a:spcAft>
              <a:buClr>
                <a:schemeClr val="dk1"/>
              </a:buClr>
              <a:buSzPts val="700"/>
              <a:buNone/>
              <a:defRPr sz="700"/>
            </a:lvl7pPr>
            <a:lvl8pPr marL="3657600" lvl="7" indent="-228600" algn="l">
              <a:spcBef>
                <a:spcPts val="100"/>
              </a:spcBef>
              <a:spcAft>
                <a:spcPts val="0"/>
              </a:spcAft>
              <a:buClr>
                <a:schemeClr val="dk1"/>
              </a:buClr>
              <a:buSzPts val="700"/>
              <a:buNone/>
              <a:defRPr sz="700"/>
            </a:lvl8pPr>
            <a:lvl9pPr marL="4114800" lvl="8" indent="-228600" algn="l">
              <a:spcBef>
                <a:spcPts val="100"/>
              </a:spcBef>
              <a:spcAft>
                <a:spcPts val="0"/>
              </a:spcAft>
              <a:buClr>
                <a:schemeClr val="dk1"/>
              </a:buClr>
              <a:buSzPts val="700"/>
              <a:buNone/>
              <a:defRPr sz="700"/>
            </a:lvl9pPr>
          </a:lstStyle>
          <a:p>
            <a:endParaRPr/>
          </a:p>
        </p:txBody>
      </p:sp>
      <p:sp>
        <p:nvSpPr>
          <p:cNvPr id="183" name="Google Shape;183;p34"/>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4" name="Google Shape;184;p34"/>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5" name="Google Shape;185;p34"/>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8" name="Google Shape;188;p35"/>
          <p:cNvSpPr txBox="1">
            <a:spLocks noGrp="1"/>
          </p:cNvSpPr>
          <p:nvPr>
            <p:ph type="body" idx="1"/>
          </p:nvPr>
        </p:nvSpPr>
        <p:spPr>
          <a:xfrm rot="5400000">
            <a:off x="2874764" y="-1217413"/>
            <a:ext cx="3394472" cy="8229600"/>
          </a:xfrm>
          <a:prstGeom prst="rect">
            <a:avLst/>
          </a:prstGeom>
          <a:noFill/>
          <a:ln>
            <a:noFill/>
          </a:ln>
        </p:spPr>
        <p:txBody>
          <a:bodyPr spcFirstLastPara="1" wrap="square" lIns="68575" tIns="34275" rIns="68575" bIns="34275" anchor="t" anchorCtr="0">
            <a:norm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89" name="Google Shape;189;p35"/>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0" name="Google Shape;190;p35"/>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1" name="Google Shape;191;p35"/>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rot="5400000">
            <a:off x="5463778" y="1371601"/>
            <a:ext cx="4388644" cy="2057400"/>
          </a:xfrm>
          <a:prstGeom prst="rect">
            <a:avLst/>
          </a:prstGeom>
          <a:noFill/>
          <a:ln>
            <a:noFill/>
          </a:ln>
        </p:spPr>
        <p:txBody>
          <a:bodyPr spcFirstLastPara="1" wrap="square" lIns="68575" tIns="34275" rIns="68575" bIns="34275" anchor="ctr" anchorCtr="0">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4" name="Google Shape;194;p36"/>
          <p:cNvSpPr txBox="1">
            <a:spLocks noGrp="1"/>
          </p:cNvSpPr>
          <p:nvPr>
            <p:ph type="body" idx="1"/>
          </p:nvPr>
        </p:nvSpPr>
        <p:spPr>
          <a:xfrm rot="5400000">
            <a:off x="1272778" y="-609599"/>
            <a:ext cx="4388644" cy="6019800"/>
          </a:xfrm>
          <a:prstGeom prst="rect">
            <a:avLst/>
          </a:prstGeom>
          <a:noFill/>
          <a:ln>
            <a:noFill/>
          </a:ln>
        </p:spPr>
        <p:txBody>
          <a:bodyPr spcFirstLastPara="1" wrap="square" lIns="68575" tIns="34275" rIns="68575" bIns="34275" anchor="t" anchorCtr="0">
            <a:norm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95" name="Google Shape;195;p36"/>
          <p:cNvSpPr txBox="1">
            <a:spLocks noGrp="1"/>
          </p:cNvSpPr>
          <p:nvPr>
            <p:ph type="dt" idx="10"/>
          </p:nvPr>
        </p:nvSpPr>
        <p:spPr>
          <a:xfrm>
            <a:off x="457200" y="4767264"/>
            <a:ext cx="2133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6" name="Google Shape;196;p36"/>
          <p:cNvSpPr txBox="1">
            <a:spLocks noGrp="1"/>
          </p:cNvSpPr>
          <p:nvPr>
            <p:ph type="ftr" idx="11"/>
          </p:nvPr>
        </p:nvSpPr>
        <p:spPr>
          <a:xfrm>
            <a:off x="3124200" y="4767264"/>
            <a:ext cx="28956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7" name="Google Shape;197;p36"/>
          <p:cNvSpPr txBox="1">
            <a:spLocks noGrp="1"/>
          </p:cNvSpPr>
          <p:nvPr>
            <p:ph type="sldNum" idx="12"/>
          </p:nvPr>
        </p:nvSpPr>
        <p:spPr>
          <a:xfrm>
            <a:off x="6553200" y="4767264"/>
            <a:ext cx="21336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lvl1pPr marR="0" lvl="0" algn="ctr" rtl="0">
              <a:spcBef>
                <a:spcPts val="0"/>
              </a:spcBef>
              <a:spcAft>
                <a:spcPts val="0"/>
              </a:spcAft>
              <a:buClr>
                <a:schemeClr val="dk1"/>
              </a:buClr>
              <a:buSzPts val="3000"/>
              <a:buFont typeface="Calibri"/>
              <a:buNone/>
              <a:defRPr sz="30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7" name="Google Shape;127;p25"/>
          <p:cNvSpPr txBox="1">
            <a:spLocks noGrp="1"/>
          </p:cNvSpPr>
          <p:nvPr>
            <p:ph type="body" idx="1"/>
          </p:nvPr>
        </p:nvSpPr>
        <p:spPr>
          <a:xfrm>
            <a:off x="457200" y="1200151"/>
            <a:ext cx="8229600" cy="3394472"/>
          </a:xfrm>
          <a:prstGeom prst="rect">
            <a:avLst/>
          </a:prstGeom>
          <a:noFill/>
          <a:ln>
            <a:noFill/>
          </a:ln>
        </p:spPr>
        <p:txBody>
          <a:bodyPr spcFirstLastPara="1" wrap="square" lIns="68575" tIns="34275" rIns="68575" bIns="34275" anchor="t" anchorCtr="0">
            <a:norm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28" name="Google Shape;128;p25"/>
          <p:cNvPicPr preferRelativeResize="0"/>
          <p:nvPr/>
        </p:nvPicPr>
        <p:blipFill rotWithShape="1">
          <a:blip r:embed="rId12">
            <a:alphaModFix/>
          </a:blip>
          <a:srcRect/>
          <a:stretch/>
        </p:blipFill>
        <p:spPr>
          <a:xfrm>
            <a:off x="-19050" y="4311297"/>
            <a:ext cx="9182100" cy="8512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fred@unr.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epa.gov/climate-indicators/climate-change-indicators-ocean-heat" TargetMode="External"/><Relationship Id="rId3" Type="http://schemas.openxmlformats.org/officeDocument/2006/relationships/hyperlink" Target="https://www.epa.gov/climate-indicators/climate-change-indicators-us-and-global-precipitation" TargetMode="External"/><Relationship Id="rId7" Type="http://schemas.openxmlformats.org/officeDocument/2006/relationships/hyperlink" Target="https://www.epa.gov/climate-indicators/climate-change-indicators-heat-wav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epa.gov/climate-indicators/climate-change-indicators-heavy-precipitation" TargetMode="External"/><Relationship Id="rId11" Type="http://schemas.openxmlformats.org/officeDocument/2006/relationships/hyperlink" Target="https://www.epa.gov/climate-indicators/climate-change-indicators-sea-level" TargetMode="External"/><Relationship Id="rId5" Type="http://schemas.openxmlformats.org/officeDocument/2006/relationships/hyperlink" Target="https://www.epa.gov/climate-indicators/climate-change-indicators-drought" TargetMode="External"/><Relationship Id="rId10" Type="http://schemas.openxmlformats.org/officeDocument/2006/relationships/hyperlink" Target="https://www.epa.gov/climate-indicators/snow-ice" TargetMode="External"/><Relationship Id="rId4" Type="http://schemas.openxmlformats.org/officeDocument/2006/relationships/hyperlink" Target="https://www.epa.gov/climate-indicators/climate-change-indicators-river-flooding" TargetMode="External"/><Relationship Id="rId9" Type="http://schemas.openxmlformats.org/officeDocument/2006/relationships/hyperlink" Target="https://www.epa.gov/climate-indicators/climate-change-indicators-ocean-acid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108541" y="225361"/>
            <a:ext cx="8926912" cy="82367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700"/>
              <a:buFont typeface="Calibri"/>
              <a:buNone/>
            </a:pPr>
            <a:r>
              <a:rPr lang="en-US" sz="2200" b="1" dirty="0"/>
              <a:t>The Growth of EV’s Domestically in the U.S. and Globally and Nevada’s Projected Role in Further Developing U.S. Global Dominance in this Emerging Industry Sector</a:t>
            </a:r>
            <a:endParaRPr sz="2200" b="1" dirty="0"/>
          </a:p>
        </p:txBody>
      </p:sp>
      <p:sp>
        <p:nvSpPr>
          <p:cNvPr id="8" name="Text Placeholder 7"/>
          <p:cNvSpPr>
            <a:spLocks noGrp="1"/>
          </p:cNvSpPr>
          <p:nvPr>
            <p:ph type="body" idx="1"/>
          </p:nvPr>
        </p:nvSpPr>
        <p:spPr>
          <a:xfrm>
            <a:off x="445675" y="1772001"/>
            <a:ext cx="4940834" cy="1445189"/>
          </a:xfrm>
        </p:spPr>
        <p:txBody>
          <a:bodyPr>
            <a:normAutofit/>
          </a:bodyPr>
          <a:lstStyle/>
          <a:p>
            <a:pPr marL="139700" indent="0" algn="ctr">
              <a:buNone/>
            </a:pPr>
            <a:r>
              <a:rPr lang="en-US" sz="2000" b="1" dirty="0"/>
              <a:t>Dr. Frederick Steinmann</a:t>
            </a:r>
          </a:p>
          <a:p>
            <a:pPr marL="139700" indent="0" algn="ctr">
              <a:buNone/>
            </a:pPr>
            <a:r>
              <a:rPr lang="en-US" sz="1600" dirty="0"/>
              <a:t>Director, University Center for Economic Development</a:t>
            </a:r>
          </a:p>
          <a:p>
            <a:pPr marL="139700" indent="0" algn="ctr">
              <a:buNone/>
            </a:pPr>
            <a:r>
              <a:rPr lang="en-US" sz="1600" dirty="0"/>
              <a:t>Principal Investigator, Nevada Regional Technology and Innovation Hub</a:t>
            </a:r>
          </a:p>
        </p:txBody>
      </p:sp>
      <p:sp>
        <p:nvSpPr>
          <p:cNvPr id="4" name="TextBox 3">
            <a:extLst>
              <a:ext uri="{FF2B5EF4-FFF2-40B4-BE49-F238E27FC236}">
                <a16:creationId xmlns:a16="http://schemas.microsoft.com/office/drawing/2014/main" id="{A2E0906E-4A5B-B9B6-6167-2ADCA33651D2}"/>
              </a:ext>
            </a:extLst>
          </p:cNvPr>
          <p:cNvSpPr txBox="1"/>
          <p:nvPr/>
        </p:nvSpPr>
        <p:spPr>
          <a:xfrm>
            <a:off x="1012962" y="3630823"/>
            <a:ext cx="7118070" cy="553998"/>
          </a:xfrm>
          <a:prstGeom prst="rect">
            <a:avLst/>
          </a:prstGeom>
          <a:noFill/>
        </p:spPr>
        <p:txBody>
          <a:bodyPr wrap="square" rtlCol="0">
            <a:spAutoFit/>
          </a:bodyPr>
          <a:lstStyle/>
          <a:p>
            <a:pPr algn="ctr"/>
            <a:r>
              <a:rPr lang="en-US" sz="1600" b="1" dirty="0"/>
              <a:t>The Nevada Transportation Conference</a:t>
            </a:r>
          </a:p>
          <a:p>
            <a:pPr algn="ctr"/>
            <a:r>
              <a:rPr lang="en-US" b="1" dirty="0"/>
              <a:t>Wednesday, May 14, 2025</a:t>
            </a:r>
          </a:p>
        </p:txBody>
      </p:sp>
      <p:pic>
        <p:nvPicPr>
          <p:cNvPr id="2" name="Picture 1" descr="A blue text on a black background&#10;&#10;Description automatically generated">
            <a:extLst>
              <a:ext uri="{FF2B5EF4-FFF2-40B4-BE49-F238E27FC236}">
                <a16:creationId xmlns:a16="http://schemas.microsoft.com/office/drawing/2014/main" id="{A32A0F09-A054-4F97-3C60-D020E43D9588}"/>
              </a:ext>
            </a:extLst>
          </p:cNvPr>
          <p:cNvPicPr>
            <a:picLocks noChangeAspect="1"/>
          </p:cNvPicPr>
          <p:nvPr/>
        </p:nvPicPr>
        <p:blipFill>
          <a:blip r:embed="rId3"/>
          <a:stretch>
            <a:fillRect/>
          </a:stretch>
        </p:blipFill>
        <p:spPr>
          <a:xfrm>
            <a:off x="5672924" y="1273711"/>
            <a:ext cx="2025610" cy="955318"/>
          </a:xfrm>
          <a:prstGeom prst="rect">
            <a:avLst/>
          </a:prstGeom>
        </p:spPr>
      </p:pic>
      <p:pic>
        <p:nvPicPr>
          <p:cNvPr id="10" name="Picture 9" descr="A white rectangular sign with blue text&#10;&#10;Description automatically generated">
            <a:extLst>
              <a:ext uri="{FF2B5EF4-FFF2-40B4-BE49-F238E27FC236}">
                <a16:creationId xmlns:a16="http://schemas.microsoft.com/office/drawing/2014/main" id="{7834231A-07B0-0162-9300-2ED545B05BA0}"/>
              </a:ext>
            </a:extLst>
          </p:cNvPr>
          <p:cNvPicPr>
            <a:picLocks noChangeAspect="1"/>
          </p:cNvPicPr>
          <p:nvPr/>
        </p:nvPicPr>
        <p:blipFill>
          <a:blip r:embed="rId4"/>
          <a:stretch>
            <a:fillRect/>
          </a:stretch>
        </p:blipFill>
        <p:spPr>
          <a:xfrm>
            <a:off x="5672924" y="2494596"/>
            <a:ext cx="2025610" cy="9013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108541" y="194625"/>
            <a:ext cx="8926912" cy="823670"/>
          </a:xfrm>
          <a:prstGeom prst="rect">
            <a:avLst/>
          </a:prstGeom>
          <a:noFill/>
          <a:ln>
            <a:noFill/>
          </a:ln>
        </p:spPr>
        <p:txBody>
          <a:bodyPr spcFirstLastPara="1" wrap="square" lIns="68575" tIns="34275" rIns="68575" bIns="34275" anchor="ctr" anchorCtr="0">
            <a:noAutofit/>
          </a:bodyPr>
          <a:lstStyle/>
          <a:p>
            <a:pPr lvl="0">
              <a:buSzPts val="2700"/>
            </a:pPr>
            <a:r>
              <a:rPr lang="en-US" sz="2200" b="1" dirty="0"/>
              <a:t>The Growth of EV’s Domestically in the U.S. and Globally and Nevada’s Projected Role in Further Developing U.S. Global Dominance in this Emerging Industry Sector</a:t>
            </a:r>
            <a:endParaRPr sz="2200" b="1" dirty="0"/>
          </a:p>
        </p:txBody>
      </p:sp>
      <p:sp>
        <p:nvSpPr>
          <p:cNvPr id="8" name="Text Placeholder 7"/>
          <p:cNvSpPr>
            <a:spLocks noGrp="1"/>
          </p:cNvSpPr>
          <p:nvPr>
            <p:ph type="body" idx="1"/>
          </p:nvPr>
        </p:nvSpPr>
        <p:spPr>
          <a:xfrm>
            <a:off x="2099743" y="1923403"/>
            <a:ext cx="4944502" cy="1417393"/>
          </a:xfrm>
        </p:spPr>
        <p:txBody>
          <a:bodyPr>
            <a:normAutofit fontScale="92500" lnSpcReduction="20000"/>
          </a:bodyPr>
          <a:lstStyle/>
          <a:p>
            <a:pPr marL="139700" indent="0" algn="ctr">
              <a:buNone/>
            </a:pPr>
            <a:r>
              <a:rPr lang="en-US" sz="2600" b="1" dirty="0"/>
              <a:t>Dr. Frederick Steinmann</a:t>
            </a:r>
          </a:p>
          <a:p>
            <a:pPr marL="139700" indent="0" algn="ctr">
              <a:buNone/>
            </a:pPr>
            <a:r>
              <a:rPr lang="en-US" sz="1700" dirty="0"/>
              <a:t>Director, University Center for Economic Development</a:t>
            </a:r>
          </a:p>
          <a:p>
            <a:pPr marL="139700" indent="0" algn="ctr">
              <a:buNone/>
            </a:pPr>
            <a:r>
              <a:rPr lang="en-US" sz="1700" dirty="0"/>
              <a:t>Principal Investigator, Nevada Regional Technology and Innovation Hub</a:t>
            </a:r>
          </a:p>
          <a:p>
            <a:pPr marL="139700" indent="0" algn="ctr">
              <a:buNone/>
            </a:pPr>
            <a:r>
              <a:rPr lang="en-US" sz="1700" dirty="0">
                <a:hlinkClick r:id="rId3"/>
              </a:rPr>
              <a:t>fred@unr.edu</a:t>
            </a:r>
            <a:endParaRPr lang="en-US" sz="1700" dirty="0"/>
          </a:p>
        </p:txBody>
      </p:sp>
      <p:sp>
        <p:nvSpPr>
          <p:cNvPr id="4" name="TextBox 3">
            <a:extLst>
              <a:ext uri="{FF2B5EF4-FFF2-40B4-BE49-F238E27FC236}">
                <a16:creationId xmlns:a16="http://schemas.microsoft.com/office/drawing/2014/main" id="{A2E0906E-4A5B-B9B6-6167-2ADCA33651D2}"/>
              </a:ext>
            </a:extLst>
          </p:cNvPr>
          <p:cNvSpPr txBox="1"/>
          <p:nvPr/>
        </p:nvSpPr>
        <p:spPr>
          <a:xfrm>
            <a:off x="1016804" y="3571317"/>
            <a:ext cx="7110381" cy="584775"/>
          </a:xfrm>
          <a:prstGeom prst="rect">
            <a:avLst/>
          </a:prstGeom>
          <a:noFill/>
        </p:spPr>
        <p:txBody>
          <a:bodyPr wrap="square" rtlCol="0">
            <a:spAutoFit/>
          </a:bodyPr>
          <a:lstStyle/>
          <a:p>
            <a:pPr algn="ctr"/>
            <a:r>
              <a:rPr lang="en-US" sz="1600" b="1" dirty="0"/>
              <a:t>The Nevada Transportation Conference</a:t>
            </a:r>
          </a:p>
          <a:p>
            <a:pPr algn="ctr"/>
            <a:r>
              <a:rPr lang="en-US" sz="1600" b="1" dirty="0"/>
              <a:t>Wednesday, May 14, 2025</a:t>
            </a:r>
          </a:p>
        </p:txBody>
      </p:sp>
      <p:sp>
        <p:nvSpPr>
          <p:cNvPr id="3" name="TextBox 2">
            <a:extLst>
              <a:ext uri="{FF2B5EF4-FFF2-40B4-BE49-F238E27FC236}">
                <a16:creationId xmlns:a16="http://schemas.microsoft.com/office/drawing/2014/main" id="{FD5E4B77-256C-6AD2-F8B0-89B427055323}"/>
              </a:ext>
            </a:extLst>
          </p:cNvPr>
          <p:cNvSpPr txBox="1"/>
          <p:nvPr/>
        </p:nvSpPr>
        <p:spPr>
          <a:xfrm>
            <a:off x="285545" y="1206880"/>
            <a:ext cx="8582161" cy="523220"/>
          </a:xfrm>
          <a:prstGeom prst="rect">
            <a:avLst/>
          </a:prstGeom>
          <a:noFill/>
        </p:spPr>
        <p:txBody>
          <a:bodyPr wrap="square" rtlCol="0">
            <a:spAutoFit/>
          </a:bodyPr>
          <a:lstStyle/>
          <a:p>
            <a:pPr algn="ctr"/>
            <a:r>
              <a:rPr lang="en-US" sz="2800" b="1" i="1" dirty="0"/>
              <a:t>Thank You.</a:t>
            </a:r>
            <a:endParaRPr lang="en-US" sz="2400" b="1" i="1" dirty="0"/>
          </a:p>
        </p:txBody>
      </p:sp>
    </p:spTree>
    <p:extLst>
      <p:ext uri="{BB962C8B-B14F-4D97-AF65-F5344CB8AC3E}">
        <p14:creationId xmlns:p14="http://schemas.microsoft.com/office/powerpoint/2010/main" val="140871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Title 1"/>
          <p:cNvSpPr>
            <a:spLocks noGrp="1"/>
          </p:cNvSpPr>
          <p:nvPr>
            <p:ph type="title"/>
          </p:nvPr>
        </p:nvSpPr>
        <p:spPr>
          <a:xfrm>
            <a:off x="457200" y="-81819"/>
            <a:ext cx="8229600" cy="857250"/>
          </a:xfrm>
        </p:spPr>
        <p:txBody>
          <a:bodyPr>
            <a:normAutofit/>
          </a:bodyPr>
          <a:lstStyle/>
          <a:p>
            <a:r>
              <a:rPr lang="en-US" sz="2400" b="1" dirty="0"/>
              <a:t>Nevada’s Regional Technology and Innovation Hub (Tech Hub)</a:t>
            </a:r>
          </a:p>
        </p:txBody>
      </p:sp>
      <p:sp>
        <p:nvSpPr>
          <p:cNvPr id="3" name="Text Placeholder 2"/>
          <p:cNvSpPr>
            <a:spLocks noGrp="1"/>
          </p:cNvSpPr>
          <p:nvPr>
            <p:ph type="body" idx="1"/>
          </p:nvPr>
        </p:nvSpPr>
        <p:spPr>
          <a:xfrm>
            <a:off x="236823" y="624534"/>
            <a:ext cx="8597991" cy="3736958"/>
          </a:xfrm>
        </p:spPr>
        <p:txBody>
          <a:bodyPr>
            <a:normAutofit fontScale="77500" lnSpcReduction="20000"/>
          </a:bodyPr>
          <a:lstStyle/>
          <a:p>
            <a:r>
              <a:rPr lang="en-US" sz="2600" dirty="0"/>
              <a:t>Established on October 23, 2023 as part of the US Economic Development’s Regional Technology and Innovation Hub Program (Phase 1 Designation).</a:t>
            </a:r>
          </a:p>
          <a:p>
            <a:pPr marL="139700" indent="0">
              <a:buNone/>
            </a:pPr>
            <a:endParaRPr lang="en-US" sz="100" dirty="0"/>
          </a:p>
          <a:p>
            <a:pPr lvl="1"/>
            <a:r>
              <a:rPr lang="en-US" sz="2300" dirty="0"/>
              <a:t>Includes 16 of Nevada’s 17 counties, 7 of Nevada’s 8 Regional Development Authorities, and both of Nevada’s two Economic Development Districts.</a:t>
            </a:r>
          </a:p>
          <a:p>
            <a:endParaRPr lang="en-US" sz="100" dirty="0"/>
          </a:p>
          <a:p>
            <a:pPr lvl="1"/>
            <a:r>
              <a:rPr lang="en-US" sz="2300" dirty="0"/>
              <a:t>Over 85 consortium partners:  Institutional Partners, Industry, Economic Development Organizations, Workforce Development, State and Local Government, Tribal Governments, Venture Development Organizations</a:t>
            </a:r>
          </a:p>
          <a:p>
            <a:endParaRPr lang="en-US" sz="100" dirty="0"/>
          </a:p>
          <a:p>
            <a:pPr lvl="1"/>
            <a:r>
              <a:rPr lang="en-US" sz="2300" dirty="0"/>
              <a:t>Key Technology Focus Area:  </a:t>
            </a:r>
            <a:r>
              <a:rPr lang="en-US" sz="2300" b="1" i="1" dirty="0"/>
              <a:t>Advanced Energy and Industrial Efficiency Technologies</a:t>
            </a:r>
            <a:r>
              <a:rPr lang="en-US" sz="2300" dirty="0"/>
              <a:t> (Critical Elements Tech Hub).</a:t>
            </a:r>
          </a:p>
          <a:p>
            <a:endParaRPr lang="en-US" sz="100" dirty="0"/>
          </a:p>
          <a:p>
            <a:pPr lvl="1"/>
            <a:r>
              <a:rPr lang="en-US" sz="2300" dirty="0"/>
              <a:t>“Cradle to Cradle” Approach: Extraction to Processing to Manufacturing to Recycling.</a:t>
            </a:r>
          </a:p>
          <a:p>
            <a:pPr lvl="1"/>
            <a:endParaRPr lang="en-US" sz="600" dirty="0"/>
          </a:p>
          <a:p>
            <a:r>
              <a:rPr lang="en-US" sz="2600" dirty="0"/>
              <a:t>July 2, 2024:  Announced Funding of </a:t>
            </a:r>
            <a:r>
              <a:rPr lang="en-US" sz="2600" b="1" i="1" dirty="0"/>
              <a:t>$21.5 million</a:t>
            </a:r>
            <a:r>
              <a:rPr lang="en-US" sz="2600" dirty="0"/>
              <a:t> for Phase 2 Implementation.  Plus </a:t>
            </a:r>
            <a:r>
              <a:rPr lang="en-US" sz="2600" b="1" i="1" dirty="0"/>
              <a:t>$8.5 million</a:t>
            </a:r>
            <a:r>
              <a:rPr lang="en-US" sz="2600" dirty="0"/>
              <a:t> in University/State/Other Match.</a:t>
            </a:r>
          </a:p>
        </p:txBody>
      </p:sp>
    </p:spTree>
    <p:extLst>
      <p:ext uri="{BB962C8B-B14F-4D97-AF65-F5344CB8AC3E}">
        <p14:creationId xmlns:p14="http://schemas.microsoft.com/office/powerpoint/2010/main" val="188643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a:extLst>
            <a:ext uri="{FF2B5EF4-FFF2-40B4-BE49-F238E27FC236}">
              <a16:creationId xmlns:a16="http://schemas.microsoft.com/office/drawing/2014/main" id="{8C8E6982-6160-7882-17B2-3E4801C29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EE2C3-231E-7CAA-D92C-04C0DA3D282F}"/>
              </a:ext>
            </a:extLst>
          </p:cNvPr>
          <p:cNvSpPr>
            <a:spLocks noGrp="1"/>
          </p:cNvSpPr>
          <p:nvPr>
            <p:ph type="title"/>
          </p:nvPr>
        </p:nvSpPr>
        <p:spPr>
          <a:xfrm>
            <a:off x="457200" y="8630"/>
            <a:ext cx="8229600" cy="596584"/>
          </a:xfrm>
        </p:spPr>
        <p:txBody>
          <a:bodyPr>
            <a:normAutofit fontScale="90000"/>
          </a:bodyPr>
          <a:lstStyle/>
          <a:p>
            <a:r>
              <a:rPr lang="en-US" sz="2000" b="1" dirty="0"/>
              <a:t>China’s Growing Competitive Dominance in the Lithium Battery, Critical Elements, and Other Electric Vehicle (EV) Materials Sector</a:t>
            </a:r>
          </a:p>
        </p:txBody>
      </p:sp>
      <p:sp>
        <p:nvSpPr>
          <p:cNvPr id="4" name="TextBox 3">
            <a:extLst>
              <a:ext uri="{FF2B5EF4-FFF2-40B4-BE49-F238E27FC236}">
                <a16:creationId xmlns:a16="http://schemas.microsoft.com/office/drawing/2014/main" id="{9D8B5FB1-20C5-2B31-E6AA-BC25FE48AA40}"/>
              </a:ext>
            </a:extLst>
          </p:cNvPr>
          <p:cNvSpPr txBox="1"/>
          <p:nvPr/>
        </p:nvSpPr>
        <p:spPr>
          <a:xfrm>
            <a:off x="5160212" y="3249566"/>
            <a:ext cx="3716806" cy="261610"/>
          </a:xfrm>
          <a:prstGeom prst="rect">
            <a:avLst/>
          </a:prstGeom>
          <a:noFill/>
        </p:spPr>
        <p:txBody>
          <a:bodyPr wrap="square" rtlCol="0">
            <a:spAutoFit/>
          </a:bodyPr>
          <a:lstStyle/>
          <a:p>
            <a:pPr algn="r"/>
            <a:r>
              <a:rPr lang="en-US" sz="1050" dirty="0"/>
              <a:t>- New Atlanticist, January 23, 2024</a:t>
            </a:r>
          </a:p>
        </p:txBody>
      </p:sp>
      <p:pic>
        <p:nvPicPr>
          <p:cNvPr id="5" name="Content Placeholder 5">
            <a:extLst>
              <a:ext uri="{FF2B5EF4-FFF2-40B4-BE49-F238E27FC236}">
                <a16:creationId xmlns:a16="http://schemas.microsoft.com/office/drawing/2014/main" id="{8A316656-66F8-A4BB-8831-DACDEE933817}"/>
              </a:ext>
            </a:extLst>
          </p:cNvPr>
          <p:cNvPicPr>
            <a:picLocks noChangeAspect="1"/>
          </p:cNvPicPr>
          <p:nvPr/>
        </p:nvPicPr>
        <p:blipFill>
          <a:blip r:embed="rId3"/>
          <a:stretch>
            <a:fillRect/>
          </a:stretch>
        </p:blipFill>
        <p:spPr>
          <a:xfrm>
            <a:off x="-1" y="920978"/>
            <a:ext cx="5010573" cy="2956124"/>
          </a:xfrm>
          <a:prstGeom prst="rect">
            <a:avLst/>
          </a:prstGeom>
          <a:noFill/>
          <a:ln>
            <a:noFill/>
          </a:ln>
        </p:spPr>
      </p:pic>
      <p:sp>
        <p:nvSpPr>
          <p:cNvPr id="3" name="TextBox 2">
            <a:extLst>
              <a:ext uri="{FF2B5EF4-FFF2-40B4-BE49-F238E27FC236}">
                <a16:creationId xmlns:a16="http://schemas.microsoft.com/office/drawing/2014/main" id="{48422326-EB93-E475-8FD1-869A94F98E5F}"/>
              </a:ext>
            </a:extLst>
          </p:cNvPr>
          <p:cNvSpPr txBox="1"/>
          <p:nvPr/>
        </p:nvSpPr>
        <p:spPr>
          <a:xfrm>
            <a:off x="4812796" y="1337064"/>
            <a:ext cx="4213863" cy="1808187"/>
          </a:xfrm>
          <a:prstGeom prst="rect">
            <a:avLst/>
          </a:prstGeom>
          <a:noFill/>
        </p:spPr>
        <p:txBody>
          <a:bodyPr wrap="square" rtlCol="0">
            <a:spAutoFit/>
          </a:bodyPr>
          <a:lstStyle/>
          <a:p>
            <a:pPr algn="ctr"/>
            <a:endParaRPr lang="en-US" sz="800" b="0" i="0" dirty="0">
              <a:solidFill>
                <a:schemeClr val="tx1"/>
              </a:solidFill>
              <a:effectLst/>
              <a:latin typeface="+mn-lt"/>
            </a:endParaRPr>
          </a:p>
          <a:p>
            <a:pPr algn="ctr"/>
            <a:r>
              <a:rPr lang="en-US" sz="1150" b="0" i="0" dirty="0">
                <a:solidFill>
                  <a:schemeClr val="tx1"/>
                </a:solidFill>
                <a:effectLst/>
                <a:latin typeface="+mn-lt"/>
              </a:rPr>
              <a:t>“China is not only primed to make hundreds of billions of dollars in revenue, but it is </a:t>
            </a:r>
            <a:r>
              <a:rPr lang="en-US" sz="1150" b="1" i="1" dirty="0">
                <a:solidFill>
                  <a:srgbClr val="FF0000"/>
                </a:solidFill>
                <a:effectLst/>
                <a:latin typeface="+mn-lt"/>
              </a:rPr>
              <a:t>also positioned to restrict access to lithium-ion batteries to certain countries or companies as it wishes. This puts the national security of the United States and its allies at risk</a:t>
            </a:r>
            <a:r>
              <a:rPr lang="en-US" sz="1150" b="0" i="0" dirty="0">
                <a:solidFill>
                  <a:schemeClr val="tx1"/>
                </a:solidFill>
                <a:effectLst/>
                <a:latin typeface="+mn-lt"/>
              </a:rPr>
              <a:t>. In the event of a war or sudden need to supply an ally or strategic partner with military aid, </a:t>
            </a:r>
            <a:r>
              <a:rPr lang="en-US" sz="1150" b="1" i="1" dirty="0">
                <a:solidFill>
                  <a:srgbClr val="FF0000"/>
                </a:solidFill>
                <a:effectLst/>
                <a:latin typeface="+mn-lt"/>
              </a:rPr>
              <a:t>the United States could face severe shortages of key defense products</a:t>
            </a:r>
            <a:r>
              <a:rPr lang="en-US" sz="1150" b="0" i="0" dirty="0">
                <a:solidFill>
                  <a:schemeClr val="tx1"/>
                </a:solidFill>
                <a:effectLst/>
                <a:latin typeface="+mn-lt"/>
              </a:rPr>
              <a:t>, such as drones, F-35 fighter jets, surface-to-air missiles, and even radios.”</a:t>
            </a:r>
          </a:p>
        </p:txBody>
      </p:sp>
    </p:spTree>
    <p:extLst>
      <p:ext uri="{BB962C8B-B14F-4D97-AF65-F5344CB8AC3E}">
        <p14:creationId xmlns:p14="http://schemas.microsoft.com/office/powerpoint/2010/main" val="181130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a:extLst>
            <a:ext uri="{FF2B5EF4-FFF2-40B4-BE49-F238E27FC236}">
              <a16:creationId xmlns:a16="http://schemas.microsoft.com/office/drawing/2014/main" id="{8C8E6982-6160-7882-17B2-3E4801C29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EE2C3-231E-7CAA-D92C-04C0DA3D282F}"/>
              </a:ext>
            </a:extLst>
          </p:cNvPr>
          <p:cNvSpPr>
            <a:spLocks noGrp="1"/>
          </p:cNvSpPr>
          <p:nvPr>
            <p:ph type="title"/>
          </p:nvPr>
        </p:nvSpPr>
        <p:spPr>
          <a:xfrm>
            <a:off x="457200" y="8630"/>
            <a:ext cx="8229600" cy="596584"/>
          </a:xfrm>
        </p:spPr>
        <p:txBody>
          <a:bodyPr>
            <a:normAutofit/>
          </a:bodyPr>
          <a:lstStyle/>
          <a:p>
            <a:r>
              <a:rPr lang="en-US" sz="2000" b="1" dirty="0"/>
              <a:t>Climate Change Mitigation – the Role of Electrification</a:t>
            </a:r>
          </a:p>
        </p:txBody>
      </p:sp>
      <p:sp>
        <p:nvSpPr>
          <p:cNvPr id="3" name="TextBox 2">
            <a:extLst>
              <a:ext uri="{FF2B5EF4-FFF2-40B4-BE49-F238E27FC236}">
                <a16:creationId xmlns:a16="http://schemas.microsoft.com/office/drawing/2014/main" id="{99F7CDBD-C221-A48B-6D62-5CB181961AEB}"/>
              </a:ext>
            </a:extLst>
          </p:cNvPr>
          <p:cNvSpPr txBox="1"/>
          <p:nvPr/>
        </p:nvSpPr>
        <p:spPr>
          <a:xfrm>
            <a:off x="197353" y="703890"/>
            <a:ext cx="3835217" cy="3216265"/>
          </a:xfrm>
          <a:prstGeom prst="rect">
            <a:avLst/>
          </a:prstGeom>
          <a:noFill/>
        </p:spPr>
        <p:txBody>
          <a:bodyPr wrap="square" rtlCol="0">
            <a:spAutoFit/>
          </a:bodyPr>
          <a:lstStyle/>
          <a:p>
            <a:pPr algn="ctr"/>
            <a:r>
              <a:rPr lang="en-US" sz="1200" b="0" i="0" dirty="0">
                <a:solidFill>
                  <a:schemeClr val="tx1"/>
                </a:solidFill>
                <a:effectLst/>
                <a:latin typeface="+mn-lt"/>
              </a:rPr>
              <a:t>“Climate change is happening. Global average temperate has increased about 1.8°F from 1901 to 2016. Changes of one or two degrees in the average temperature of the planet can cause potentially dangerous shifts in climate and weather…many places have experienced </a:t>
            </a:r>
            <a:r>
              <a:rPr lang="en-US" sz="1200" b="0" i="0" dirty="0">
                <a:solidFill>
                  <a:schemeClr val="tx1"/>
                </a:solidFill>
                <a:effectLst/>
                <a:latin typeface="+mn-lt"/>
                <a:hlinkClick r:id="rId3">
                  <a:extLst>
                    <a:ext uri="{A12FA001-AC4F-418D-AE19-62706E023703}">
                      <ahyp:hlinkClr xmlns:ahyp="http://schemas.microsoft.com/office/drawing/2018/hyperlinkcolor" val="tx"/>
                    </a:ext>
                  </a:extLst>
                </a:hlinkClick>
              </a:rPr>
              <a:t>changes in rainfall</a:t>
            </a:r>
            <a:r>
              <a:rPr lang="en-US" sz="1200" b="0" i="0" dirty="0">
                <a:solidFill>
                  <a:schemeClr val="tx1"/>
                </a:solidFill>
                <a:effectLst/>
                <a:latin typeface="+mn-lt"/>
              </a:rPr>
              <a:t>, resulting in more </a:t>
            </a:r>
            <a:r>
              <a:rPr lang="en-US" sz="1200" b="0" i="0" dirty="0">
                <a:solidFill>
                  <a:schemeClr val="tx1"/>
                </a:solidFill>
                <a:effectLst/>
                <a:latin typeface="+mn-lt"/>
                <a:hlinkClick r:id="rId4">
                  <a:extLst>
                    <a:ext uri="{A12FA001-AC4F-418D-AE19-62706E023703}">
                      <ahyp:hlinkClr xmlns:ahyp="http://schemas.microsoft.com/office/drawing/2018/hyperlinkcolor" val="tx"/>
                    </a:ext>
                  </a:extLst>
                </a:hlinkClick>
              </a:rPr>
              <a:t>floods</a:t>
            </a:r>
            <a:r>
              <a:rPr lang="en-US" sz="1200" b="0" i="0" dirty="0">
                <a:solidFill>
                  <a:schemeClr val="tx1"/>
                </a:solidFill>
                <a:effectLst/>
                <a:latin typeface="+mn-lt"/>
              </a:rPr>
              <a:t>, </a:t>
            </a:r>
            <a:r>
              <a:rPr lang="en-US" sz="1200" b="0" i="0" dirty="0">
                <a:solidFill>
                  <a:schemeClr val="tx1"/>
                </a:solidFill>
                <a:effectLst/>
                <a:latin typeface="+mn-lt"/>
                <a:hlinkClick r:id="rId5">
                  <a:extLst>
                    <a:ext uri="{A12FA001-AC4F-418D-AE19-62706E023703}">
                      <ahyp:hlinkClr xmlns:ahyp="http://schemas.microsoft.com/office/drawing/2018/hyperlinkcolor" val="tx"/>
                    </a:ext>
                  </a:extLst>
                </a:hlinkClick>
              </a:rPr>
              <a:t>droughts</a:t>
            </a:r>
            <a:r>
              <a:rPr lang="en-US" sz="1200" b="0" i="0" dirty="0">
                <a:solidFill>
                  <a:schemeClr val="tx1"/>
                </a:solidFill>
                <a:effectLst/>
                <a:latin typeface="+mn-lt"/>
              </a:rPr>
              <a:t>, or </a:t>
            </a:r>
            <a:r>
              <a:rPr lang="en-US" sz="1200" b="0" i="0" dirty="0">
                <a:solidFill>
                  <a:schemeClr val="tx1"/>
                </a:solidFill>
                <a:effectLst/>
                <a:latin typeface="+mn-lt"/>
                <a:hlinkClick r:id="rId6">
                  <a:extLst>
                    <a:ext uri="{A12FA001-AC4F-418D-AE19-62706E023703}">
                      <ahyp:hlinkClr xmlns:ahyp="http://schemas.microsoft.com/office/drawing/2018/hyperlinkcolor" val="tx"/>
                    </a:ext>
                  </a:extLst>
                </a:hlinkClick>
              </a:rPr>
              <a:t>intense rain</a:t>
            </a:r>
            <a:r>
              <a:rPr lang="en-US" sz="1200" b="0" i="0" dirty="0">
                <a:solidFill>
                  <a:schemeClr val="tx1"/>
                </a:solidFill>
                <a:effectLst/>
                <a:latin typeface="+mn-lt"/>
              </a:rPr>
              <a:t>, as well as more frequent and severe </a:t>
            </a:r>
            <a:r>
              <a:rPr lang="en-US" sz="1200" b="0" i="0" dirty="0">
                <a:solidFill>
                  <a:schemeClr val="tx1"/>
                </a:solidFill>
                <a:effectLst/>
                <a:latin typeface="+mn-lt"/>
                <a:hlinkClick r:id="rId7">
                  <a:extLst>
                    <a:ext uri="{A12FA001-AC4F-418D-AE19-62706E023703}">
                      <ahyp:hlinkClr xmlns:ahyp="http://schemas.microsoft.com/office/drawing/2018/hyperlinkcolor" val="tx"/>
                    </a:ext>
                  </a:extLst>
                </a:hlinkClick>
              </a:rPr>
              <a:t>heat waves</a:t>
            </a:r>
            <a:r>
              <a:rPr lang="en-US" sz="1200" b="0" i="0" dirty="0">
                <a:solidFill>
                  <a:schemeClr val="tx1"/>
                </a:solidFill>
                <a:effectLst/>
                <a:latin typeface="+mn-lt"/>
              </a:rPr>
              <a:t>.</a:t>
            </a:r>
          </a:p>
          <a:p>
            <a:pPr algn="ctr"/>
            <a:endParaRPr lang="en-US" sz="900" b="0" i="0" dirty="0">
              <a:solidFill>
                <a:schemeClr val="tx1"/>
              </a:solidFill>
              <a:effectLst/>
              <a:latin typeface="+mn-lt"/>
            </a:endParaRPr>
          </a:p>
          <a:p>
            <a:pPr algn="ctr"/>
            <a:r>
              <a:rPr lang="en-US" sz="1200" b="0" i="0" dirty="0">
                <a:solidFill>
                  <a:schemeClr val="tx1"/>
                </a:solidFill>
                <a:effectLst/>
                <a:latin typeface="+mn-lt"/>
              </a:rPr>
              <a:t>The planet's oceans and glaciers have also experienced changes – </a:t>
            </a:r>
            <a:r>
              <a:rPr lang="en-US" sz="1200" b="0" i="0" dirty="0">
                <a:solidFill>
                  <a:schemeClr val="tx1"/>
                </a:solidFill>
                <a:effectLst/>
                <a:latin typeface="+mn-lt"/>
                <a:hlinkClick r:id="rId8">
                  <a:extLst>
                    <a:ext uri="{A12FA001-AC4F-418D-AE19-62706E023703}">
                      <ahyp:hlinkClr xmlns:ahyp="http://schemas.microsoft.com/office/drawing/2018/hyperlinkcolor" val="tx"/>
                    </a:ext>
                  </a:extLst>
                </a:hlinkClick>
              </a:rPr>
              <a:t>oceans are warming</a:t>
            </a:r>
            <a:r>
              <a:rPr lang="en-US" sz="1200" b="0" i="0" dirty="0">
                <a:solidFill>
                  <a:schemeClr val="tx1"/>
                </a:solidFill>
                <a:effectLst/>
                <a:latin typeface="+mn-lt"/>
              </a:rPr>
              <a:t> and </a:t>
            </a:r>
            <a:r>
              <a:rPr lang="en-US" sz="1200" b="0" i="0" dirty="0">
                <a:solidFill>
                  <a:schemeClr val="tx1"/>
                </a:solidFill>
                <a:effectLst/>
                <a:latin typeface="+mn-lt"/>
                <a:hlinkClick r:id="rId9">
                  <a:extLst>
                    <a:ext uri="{A12FA001-AC4F-418D-AE19-62706E023703}">
                      <ahyp:hlinkClr xmlns:ahyp="http://schemas.microsoft.com/office/drawing/2018/hyperlinkcolor" val="tx"/>
                    </a:ext>
                  </a:extLst>
                </a:hlinkClick>
              </a:rPr>
              <a:t>becoming more acidic</a:t>
            </a:r>
            <a:r>
              <a:rPr lang="en-US" sz="1200" b="0" i="0" dirty="0">
                <a:solidFill>
                  <a:schemeClr val="tx1"/>
                </a:solidFill>
                <a:effectLst/>
                <a:latin typeface="+mn-lt"/>
              </a:rPr>
              <a:t>, </a:t>
            </a:r>
            <a:r>
              <a:rPr lang="en-US" sz="1200" b="0" i="0" dirty="0">
                <a:solidFill>
                  <a:schemeClr val="tx1"/>
                </a:solidFill>
                <a:effectLst/>
                <a:latin typeface="+mn-lt"/>
                <a:hlinkClick r:id="rId10">
                  <a:extLst>
                    <a:ext uri="{A12FA001-AC4F-418D-AE19-62706E023703}">
                      <ahyp:hlinkClr xmlns:ahyp="http://schemas.microsoft.com/office/drawing/2018/hyperlinkcolor" val="tx"/>
                    </a:ext>
                  </a:extLst>
                </a:hlinkClick>
              </a:rPr>
              <a:t>ice caps are melting</a:t>
            </a:r>
            <a:r>
              <a:rPr lang="en-US" sz="1200" b="0" i="0" dirty="0">
                <a:solidFill>
                  <a:schemeClr val="tx1"/>
                </a:solidFill>
                <a:effectLst/>
                <a:latin typeface="+mn-lt"/>
              </a:rPr>
              <a:t>, and </a:t>
            </a:r>
            <a:r>
              <a:rPr lang="en-US" sz="1200" b="0" i="0" dirty="0">
                <a:solidFill>
                  <a:schemeClr val="tx1"/>
                </a:solidFill>
                <a:effectLst/>
                <a:latin typeface="+mn-lt"/>
                <a:hlinkClick r:id="rId11">
                  <a:extLst>
                    <a:ext uri="{A12FA001-AC4F-418D-AE19-62706E023703}">
                      <ahyp:hlinkClr xmlns:ahyp="http://schemas.microsoft.com/office/drawing/2018/hyperlinkcolor" val="tx"/>
                    </a:ext>
                  </a:extLst>
                </a:hlinkClick>
              </a:rPr>
              <a:t>sea level is rising</a:t>
            </a:r>
            <a:r>
              <a:rPr lang="en-US" sz="1200" b="0" i="0" dirty="0">
                <a:solidFill>
                  <a:schemeClr val="tx1"/>
                </a:solidFill>
                <a:effectLst/>
                <a:latin typeface="+mn-lt"/>
              </a:rPr>
              <a:t>. As these and other changes become more pronounced in the coming decades, they will likely present challenges to our society and our environment.”</a:t>
            </a:r>
          </a:p>
          <a:p>
            <a:endParaRPr lang="en-US" dirty="0"/>
          </a:p>
        </p:txBody>
      </p:sp>
      <p:sp>
        <p:nvSpPr>
          <p:cNvPr id="4" name="TextBox 3">
            <a:extLst>
              <a:ext uri="{FF2B5EF4-FFF2-40B4-BE49-F238E27FC236}">
                <a16:creationId xmlns:a16="http://schemas.microsoft.com/office/drawing/2014/main" id="{DFFD541C-E07E-8827-8A56-B4D962A21B4F}"/>
              </a:ext>
            </a:extLst>
          </p:cNvPr>
          <p:cNvSpPr txBox="1"/>
          <p:nvPr/>
        </p:nvSpPr>
        <p:spPr>
          <a:xfrm>
            <a:off x="1164380" y="3938250"/>
            <a:ext cx="7262573" cy="276999"/>
          </a:xfrm>
          <a:prstGeom prst="rect">
            <a:avLst/>
          </a:prstGeom>
          <a:noFill/>
        </p:spPr>
        <p:txBody>
          <a:bodyPr wrap="square" rtlCol="0">
            <a:spAutoFit/>
          </a:bodyPr>
          <a:lstStyle/>
          <a:p>
            <a:pPr algn="ctr"/>
            <a:r>
              <a:rPr lang="en-US" sz="1200" dirty="0"/>
              <a:t>Source:  U.S. Environmental Protection Agency; National Centers for Environmental Information</a:t>
            </a:r>
          </a:p>
        </p:txBody>
      </p:sp>
      <p:sp>
        <p:nvSpPr>
          <p:cNvPr id="8" name="TextBox 7">
            <a:extLst>
              <a:ext uri="{FF2B5EF4-FFF2-40B4-BE49-F238E27FC236}">
                <a16:creationId xmlns:a16="http://schemas.microsoft.com/office/drawing/2014/main" id="{14CA05F4-EABD-7C53-82F9-E3D0DF2A6BA3}"/>
              </a:ext>
            </a:extLst>
          </p:cNvPr>
          <p:cNvSpPr txBox="1"/>
          <p:nvPr/>
        </p:nvSpPr>
        <p:spPr>
          <a:xfrm>
            <a:off x="4118089" y="865472"/>
            <a:ext cx="4683833" cy="2954655"/>
          </a:xfrm>
          <a:prstGeom prst="rect">
            <a:avLst/>
          </a:prstGeom>
          <a:noFill/>
        </p:spPr>
        <p:txBody>
          <a:bodyPr wrap="square" rtlCol="0">
            <a:spAutoFit/>
          </a:bodyPr>
          <a:lstStyle/>
          <a:p>
            <a:pPr algn="ctr"/>
            <a:r>
              <a:rPr lang="en-US" b="1" i="1" dirty="0"/>
              <a:t>Costs of Climate Change – Billion-Dollar Climate Events in the U.S. in 2023</a:t>
            </a:r>
            <a:endParaRPr lang="en-US" dirty="0"/>
          </a:p>
          <a:p>
            <a:pPr algn="ctr"/>
            <a:endParaRPr lang="en-US" sz="700" b="1" i="1" dirty="0"/>
          </a:p>
          <a:p>
            <a:pPr algn="ctr"/>
            <a:r>
              <a:rPr lang="en-US" sz="1200" dirty="0"/>
              <a:t>Drought:  1 event, $14.5 billion cost, 247 deaths</a:t>
            </a:r>
          </a:p>
          <a:p>
            <a:pPr algn="ctr"/>
            <a:endParaRPr lang="en-US" sz="700" dirty="0"/>
          </a:p>
          <a:p>
            <a:pPr algn="ctr"/>
            <a:r>
              <a:rPr lang="en-US" sz="1200" dirty="0"/>
              <a:t>Flooding:  4 events, $9.2 billion cost, 37 deaths</a:t>
            </a:r>
          </a:p>
          <a:p>
            <a:pPr algn="ctr"/>
            <a:endParaRPr lang="en-US" sz="700" dirty="0"/>
          </a:p>
          <a:p>
            <a:pPr algn="ctr"/>
            <a:r>
              <a:rPr lang="en-US" sz="1200" dirty="0"/>
              <a:t>Severe Storm:  19 events, $54.2 billion cost, 100 deaths</a:t>
            </a:r>
          </a:p>
          <a:p>
            <a:pPr algn="ctr"/>
            <a:endParaRPr lang="en-US" sz="700" dirty="0"/>
          </a:p>
          <a:p>
            <a:pPr algn="ctr"/>
            <a:r>
              <a:rPr lang="en-US" sz="1200" dirty="0"/>
              <a:t>Tropical Cyclone:  2 events, $7.8 billion cost, 7 deaths</a:t>
            </a:r>
          </a:p>
          <a:p>
            <a:pPr algn="ctr"/>
            <a:endParaRPr lang="en-US" sz="700" dirty="0"/>
          </a:p>
          <a:p>
            <a:pPr algn="ctr"/>
            <a:r>
              <a:rPr lang="en-US" sz="1200" dirty="0"/>
              <a:t>Wildfire:  1 event, $5.6 billion cost, 100 deaths</a:t>
            </a:r>
          </a:p>
          <a:p>
            <a:pPr algn="ctr"/>
            <a:endParaRPr lang="en-US" sz="700" dirty="0"/>
          </a:p>
          <a:p>
            <a:pPr algn="ctr"/>
            <a:r>
              <a:rPr lang="en-US" sz="1200" dirty="0"/>
              <a:t>Winter Storm:  1 event, $1.8 billion cost, 1 death</a:t>
            </a:r>
          </a:p>
          <a:p>
            <a:pPr algn="ctr"/>
            <a:endParaRPr lang="en-US" sz="1200" dirty="0"/>
          </a:p>
          <a:p>
            <a:pPr algn="ctr"/>
            <a:r>
              <a:rPr lang="en-US" sz="1600" b="1" i="1" dirty="0">
                <a:solidFill>
                  <a:srgbClr val="FF0000"/>
                </a:solidFill>
              </a:rPr>
              <a:t>TOTAL ALL DISASTERS:  28 events, $93.1 billion cost, 492 deaths</a:t>
            </a:r>
          </a:p>
        </p:txBody>
      </p:sp>
    </p:spTree>
    <p:extLst>
      <p:ext uri="{BB962C8B-B14F-4D97-AF65-F5344CB8AC3E}">
        <p14:creationId xmlns:p14="http://schemas.microsoft.com/office/powerpoint/2010/main" val="18886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a:extLst>
            <a:ext uri="{FF2B5EF4-FFF2-40B4-BE49-F238E27FC236}">
              <a16:creationId xmlns:a16="http://schemas.microsoft.com/office/drawing/2014/main" id="{8C8E6982-6160-7882-17B2-3E4801C29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EE2C3-231E-7CAA-D92C-04C0DA3D282F}"/>
              </a:ext>
            </a:extLst>
          </p:cNvPr>
          <p:cNvSpPr>
            <a:spLocks noGrp="1"/>
          </p:cNvSpPr>
          <p:nvPr>
            <p:ph type="title"/>
          </p:nvPr>
        </p:nvSpPr>
        <p:spPr>
          <a:xfrm>
            <a:off x="457200" y="8630"/>
            <a:ext cx="8229600" cy="596584"/>
          </a:xfrm>
        </p:spPr>
        <p:txBody>
          <a:bodyPr>
            <a:normAutofit/>
          </a:bodyPr>
          <a:lstStyle/>
          <a:p>
            <a:r>
              <a:rPr lang="en-US" sz="2000" b="1" dirty="0"/>
              <a:t>Economic Diversification and Growth – The 21</a:t>
            </a:r>
            <a:r>
              <a:rPr lang="en-US" sz="2000" b="1" baseline="30000" dirty="0"/>
              <a:t>st</a:t>
            </a:r>
            <a:r>
              <a:rPr lang="en-US" sz="2000" b="1" dirty="0"/>
              <a:t> Century will be Electrified</a:t>
            </a:r>
          </a:p>
        </p:txBody>
      </p:sp>
      <p:sp>
        <p:nvSpPr>
          <p:cNvPr id="3" name="TextBox 2">
            <a:extLst>
              <a:ext uri="{FF2B5EF4-FFF2-40B4-BE49-F238E27FC236}">
                <a16:creationId xmlns:a16="http://schemas.microsoft.com/office/drawing/2014/main" id="{69260635-3B77-47BE-8FB9-870BD63AC210}"/>
              </a:ext>
            </a:extLst>
          </p:cNvPr>
          <p:cNvSpPr txBox="1"/>
          <p:nvPr/>
        </p:nvSpPr>
        <p:spPr>
          <a:xfrm>
            <a:off x="98674" y="723625"/>
            <a:ext cx="4802245" cy="3405163"/>
          </a:xfrm>
          <a:prstGeom prst="rect">
            <a:avLst/>
          </a:prstGeom>
          <a:noFill/>
        </p:spPr>
        <p:txBody>
          <a:bodyPr wrap="square" rtlCol="0">
            <a:spAutoFit/>
          </a:bodyPr>
          <a:lstStyle/>
          <a:p>
            <a:pPr algn="ctr"/>
            <a:r>
              <a:rPr lang="en-US" sz="1200" b="1" kern="100" dirty="0">
                <a:solidFill>
                  <a:srgbClr val="00B050"/>
                </a:solidFill>
                <a:effectLst/>
                <a:latin typeface="+mn-lt"/>
                <a:ea typeface="Calibri" panose="020F0502020204030204" pitchFamily="34" charset="0"/>
                <a:cs typeface="Times New Roman" panose="02020603050405020304" pitchFamily="18" charset="0"/>
              </a:rPr>
              <a:t>10 million global new electric vehicle sales in 2022, net increase of 9.0 percent from 2021 and up 5.0 percent from 2020.</a:t>
            </a:r>
          </a:p>
          <a:p>
            <a:pPr algn="ctr"/>
            <a:endParaRPr lang="en-US" sz="600" dirty="0">
              <a:latin typeface="+mn-lt"/>
            </a:endParaRPr>
          </a:p>
          <a:p>
            <a:pPr marR="0" lvl="0" algn="ct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Emerging new electric vehicle sales:  India, Thailand, and Indonesia where sales of new electric vehicles in these countries more than tripled between 2021 and 2022, reaching over 80,000 total units.</a:t>
            </a:r>
          </a:p>
          <a:p>
            <a:pPr lvl="4" algn="ctr">
              <a:lnSpc>
                <a:spcPct val="107000"/>
              </a:lnSpc>
            </a:pPr>
            <a:endParaRPr lang="en-US" sz="600" kern="100" dirty="0">
              <a:latin typeface="+mn-lt"/>
              <a:ea typeface="Calibri" panose="020F0502020204030204" pitchFamily="34" charset="0"/>
              <a:cs typeface="Times New Roman" panose="02020603050405020304" pitchFamily="18" charset="0"/>
            </a:endParaRPr>
          </a:p>
          <a:p>
            <a:pPr lvl="4" algn="ctr">
              <a:lnSpc>
                <a:spcPct val="107000"/>
              </a:lnSpc>
            </a:pPr>
            <a:r>
              <a:rPr lang="en-US" sz="1200" b="1" kern="100" dirty="0">
                <a:solidFill>
                  <a:srgbClr val="00B050"/>
                </a:solidFill>
                <a:effectLst/>
                <a:latin typeface="+mn-lt"/>
                <a:ea typeface="Calibri" panose="020F0502020204030204" pitchFamily="34" charset="0"/>
                <a:cs typeface="Times New Roman" panose="02020603050405020304" pitchFamily="18" charset="0"/>
              </a:rPr>
              <a:t>India:  electric vehicle component manufacturing is ramping up, supported by national government investment reaching USD $3.2 billion in 2022 and net private investment in India in electric vehicle component manufacturing reaching USD $8.3 billion in 2022.</a:t>
            </a:r>
          </a:p>
          <a:p>
            <a:pPr marR="0" lvl="0" algn="ctr">
              <a:lnSpc>
                <a:spcPct val="107000"/>
              </a:lnSpc>
              <a:spcBef>
                <a:spcPts val="0"/>
              </a:spcBef>
              <a:spcAft>
                <a:spcPts val="0"/>
              </a:spcAft>
            </a:pPr>
            <a:endParaRPr lang="en-US" sz="600" kern="100" dirty="0">
              <a:latin typeface="+mn-lt"/>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1200" kern="100" dirty="0">
                <a:effectLst/>
                <a:latin typeface="+mn-lt"/>
                <a:ea typeface="Calibri" panose="020F0502020204030204" pitchFamily="34" charset="0"/>
                <a:cs typeface="Times New Roman" panose="02020603050405020304" pitchFamily="18" charset="0"/>
              </a:rPr>
              <a:t>Global spending on electric vehicles exceeded USD $425.0 billion in 2022, a net increase of 50.0 percent from 2021.</a:t>
            </a:r>
          </a:p>
          <a:p>
            <a:pPr marR="0" lvl="0" algn="ctr">
              <a:lnSpc>
                <a:spcPct val="107000"/>
              </a:lnSpc>
              <a:spcBef>
                <a:spcPts val="0"/>
              </a:spcBef>
              <a:spcAft>
                <a:spcPts val="0"/>
              </a:spcAft>
            </a:pPr>
            <a:endParaRPr lang="en-US" sz="600" kern="100" dirty="0">
              <a:effectLst/>
              <a:latin typeface="+mn-lt"/>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pPr>
            <a:r>
              <a:rPr lang="en-US" sz="1200" b="1" kern="100" dirty="0">
                <a:solidFill>
                  <a:srgbClr val="00B050"/>
                </a:solidFill>
                <a:effectLst/>
                <a:latin typeface="+mn-lt"/>
                <a:ea typeface="Calibri" panose="020F0502020204030204" pitchFamily="34" charset="0"/>
                <a:cs typeface="Times New Roman" panose="02020603050405020304" pitchFamily="18" charset="0"/>
              </a:rPr>
              <a:t>Global venture capital investments in electric vehicle and battery technologies reached USD $2.1 billion in 2022, a net increase of 30.0 percent from 2021.</a:t>
            </a:r>
            <a:endParaRPr lang="en-US" b="1" dirty="0">
              <a:solidFill>
                <a:srgbClr val="00B050"/>
              </a:solidFill>
            </a:endParaRPr>
          </a:p>
        </p:txBody>
      </p:sp>
      <p:sp>
        <p:nvSpPr>
          <p:cNvPr id="8" name="TextBox 7">
            <a:extLst>
              <a:ext uri="{FF2B5EF4-FFF2-40B4-BE49-F238E27FC236}">
                <a16:creationId xmlns:a16="http://schemas.microsoft.com/office/drawing/2014/main" id="{AD1CD812-08FE-B9E9-0856-DE8FCB232DBC}"/>
              </a:ext>
            </a:extLst>
          </p:cNvPr>
          <p:cNvSpPr txBox="1"/>
          <p:nvPr/>
        </p:nvSpPr>
        <p:spPr>
          <a:xfrm>
            <a:off x="4843295" y="3365282"/>
            <a:ext cx="4078618" cy="430887"/>
          </a:xfrm>
          <a:prstGeom prst="rect">
            <a:avLst/>
          </a:prstGeom>
          <a:noFill/>
        </p:spPr>
        <p:txBody>
          <a:bodyPr wrap="square" rtlCol="0">
            <a:spAutoFit/>
          </a:bodyPr>
          <a:lstStyle/>
          <a:p>
            <a:pPr algn="ctr"/>
            <a:r>
              <a:rPr lang="en-US" sz="1100" dirty="0"/>
              <a:t>Sources:  Global EV Outlook 2023 IEA; U.S. Federal Reserve Bank of Chicago; 2023 ERM Group Company</a:t>
            </a:r>
          </a:p>
        </p:txBody>
      </p:sp>
      <p:pic>
        <p:nvPicPr>
          <p:cNvPr id="1026" name="Picture 2" descr="EV sales: Hyundai overtakes GM, but Tesla's U.S. dominance continues">
            <a:extLst>
              <a:ext uri="{FF2B5EF4-FFF2-40B4-BE49-F238E27FC236}">
                <a16:creationId xmlns:a16="http://schemas.microsoft.com/office/drawing/2014/main" id="{D39B3B23-251E-4823-D2D3-CE2E9AD69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409" y="1215452"/>
            <a:ext cx="3608391" cy="203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23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Title 1"/>
          <p:cNvSpPr>
            <a:spLocks noGrp="1"/>
          </p:cNvSpPr>
          <p:nvPr>
            <p:ph type="title"/>
          </p:nvPr>
        </p:nvSpPr>
        <p:spPr>
          <a:xfrm>
            <a:off x="457200" y="-81819"/>
            <a:ext cx="8229600" cy="857250"/>
          </a:xfrm>
        </p:spPr>
        <p:txBody>
          <a:bodyPr>
            <a:normAutofit/>
          </a:bodyPr>
          <a:lstStyle/>
          <a:p>
            <a:r>
              <a:rPr lang="en-US" sz="2400" b="1" dirty="0"/>
              <a:t>Nevada’s Regional Technology and Innovation Hub (Tech Hub)</a:t>
            </a:r>
          </a:p>
        </p:txBody>
      </p:sp>
      <p:sp>
        <p:nvSpPr>
          <p:cNvPr id="12" name="TextBox 11">
            <a:extLst>
              <a:ext uri="{FF2B5EF4-FFF2-40B4-BE49-F238E27FC236}">
                <a16:creationId xmlns:a16="http://schemas.microsoft.com/office/drawing/2014/main" id="{9ADD05A2-1862-FDD3-D6F1-2E66DBB62657}"/>
              </a:ext>
            </a:extLst>
          </p:cNvPr>
          <p:cNvSpPr txBox="1"/>
          <p:nvPr/>
        </p:nvSpPr>
        <p:spPr>
          <a:xfrm>
            <a:off x="95392" y="775431"/>
            <a:ext cx="3647728" cy="3431709"/>
          </a:xfrm>
          <a:prstGeom prst="rect">
            <a:avLst/>
          </a:prstGeom>
          <a:noFill/>
        </p:spPr>
        <p:txBody>
          <a:bodyPr wrap="square" rtlCol="0">
            <a:spAutoFit/>
          </a:bodyPr>
          <a:lstStyle/>
          <a:p>
            <a:pPr algn="ctr"/>
            <a:r>
              <a:rPr lang="en-US" sz="1700" b="1" i="1" dirty="0"/>
              <a:t>Component Projects:</a:t>
            </a:r>
          </a:p>
          <a:p>
            <a:pPr algn="ctr"/>
            <a:endParaRPr lang="en-US" sz="500" dirty="0"/>
          </a:p>
          <a:p>
            <a:pPr algn="ctr"/>
            <a:endParaRPr lang="en-US" sz="500" dirty="0"/>
          </a:p>
          <a:p>
            <a:pPr algn="ctr"/>
            <a:r>
              <a:rPr lang="en-US" sz="1600" b="1" dirty="0">
                <a:solidFill>
                  <a:srgbClr val="00B050"/>
                </a:solidFill>
              </a:rPr>
              <a:t>Supply Chain Enhancement</a:t>
            </a:r>
          </a:p>
          <a:p>
            <a:pPr algn="ctr"/>
            <a:endParaRPr lang="en-US" sz="500" b="1" dirty="0">
              <a:solidFill>
                <a:schemeClr val="tx1"/>
              </a:solidFill>
            </a:endParaRPr>
          </a:p>
          <a:p>
            <a:pPr algn="ctr"/>
            <a:r>
              <a:rPr lang="en-US" sz="1600" b="1" dirty="0">
                <a:solidFill>
                  <a:srgbClr val="00B050"/>
                </a:solidFill>
              </a:rPr>
              <a:t>Workforce Development</a:t>
            </a:r>
          </a:p>
          <a:p>
            <a:pPr algn="ctr"/>
            <a:endParaRPr lang="en-US" sz="500" b="1" dirty="0">
              <a:solidFill>
                <a:schemeClr val="tx1"/>
              </a:solidFill>
            </a:endParaRPr>
          </a:p>
          <a:p>
            <a:pPr algn="ctr"/>
            <a:r>
              <a:rPr lang="en-US" sz="1600" b="1" dirty="0">
                <a:solidFill>
                  <a:schemeClr val="tx1"/>
                </a:solidFill>
              </a:rPr>
              <a:t>Lithium Campus</a:t>
            </a:r>
          </a:p>
          <a:p>
            <a:pPr algn="ctr"/>
            <a:endParaRPr lang="en-US" sz="500" b="1" dirty="0">
              <a:solidFill>
                <a:schemeClr val="tx1"/>
              </a:solidFill>
            </a:endParaRPr>
          </a:p>
          <a:p>
            <a:pPr algn="ctr"/>
            <a:r>
              <a:rPr lang="en-US" sz="1600" b="1" dirty="0">
                <a:solidFill>
                  <a:schemeClr val="tx1"/>
                </a:solidFill>
              </a:rPr>
              <a:t>Commercialization and Entrepreneurship</a:t>
            </a:r>
          </a:p>
          <a:p>
            <a:pPr algn="ctr"/>
            <a:endParaRPr lang="en-US" sz="500" b="1" dirty="0">
              <a:solidFill>
                <a:schemeClr val="tx1"/>
              </a:solidFill>
            </a:endParaRPr>
          </a:p>
          <a:p>
            <a:pPr algn="ctr"/>
            <a:r>
              <a:rPr lang="en-US" sz="1600" b="1" dirty="0">
                <a:solidFill>
                  <a:schemeClr val="tx1"/>
                </a:solidFill>
              </a:rPr>
              <a:t>Infrastructure, Community Capacity, and Housing</a:t>
            </a:r>
          </a:p>
          <a:p>
            <a:pPr algn="ctr"/>
            <a:endParaRPr lang="en-US" sz="500" b="1" dirty="0">
              <a:solidFill>
                <a:schemeClr val="tx1"/>
              </a:solidFill>
            </a:endParaRPr>
          </a:p>
          <a:p>
            <a:pPr algn="ctr"/>
            <a:r>
              <a:rPr lang="en-US" sz="1600" b="1" dirty="0">
                <a:solidFill>
                  <a:srgbClr val="00B050"/>
                </a:solidFill>
              </a:rPr>
              <a:t>Nevada Native Nations Center</a:t>
            </a:r>
          </a:p>
          <a:p>
            <a:pPr algn="ctr"/>
            <a:endParaRPr lang="en-US" sz="500" b="1" dirty="0">
              <a:solidFill>
                <a:schemeClr val="tx1"/>
              </a:solidFill>
            </a:endParaRPr>
          </a:p>
          <a:p>
            <a:pPr algn="ctr"/>
            <a:r>
              <a:rPr lang="en-US" sz="1600" b="1" i="1" dirty="0">
                <a:solidFill>
                  <a:schemeClr val="tx1"/>
                </a:solidFill>
              </a:rPr>
              <a:t>Governance</a:t>
            </a:r>
          </a:p>
          <a:p>
            <a:pPr algn="ctr"/>
            <a:endParaRPr lang="en-US" sz="1600" b="1" dirty="0">
              <a:solidFill>
                <a:srgbClr val="00B050"/>
              </a:solidFill>
            </a:endParaRPr>
          </a:p>
        </p:txBody>
      </p:sp>
      <p:pic>
        <p:nvPicPr>
          <p:cNvPr id="4" name="Picture 3">
            <a:extLst>
              <a:ext uri="{FF2B5EF4-FFF2-40B4-BE49-F238E27FC236}">
                <a16:creationId xmlns:a16="http://schemas.microsoft.com/office/drawing/2014/main" id="{ECCC7BBF-E16F-91C6-B04E-6CD27B64B4F4}"/>
              </a:ext>
            </a:extLst>
          </p:cNvPr>
          <p:cNvPicPr>
            <a:picLocks noChangeAspect="1"/>
          </p:cNvPicPr>
          <p:nvPr/>
        </p:nvPicPr>
        <p:blipFill>
          <a:blip r:embed="rId3"/>
          <a:stretch>
            <a:fillRect/>
          </a:stretch>
        </p:blipFill>
        <p:spPr>
          <a:xfrm>
            <a:off x="3476796" y="729382"/>
            <a:ext cx="5381039" cy="3309766"/>
          </a:xfrm>
          <a:prstGeom prst="rect">
            <a:avLst/>
          </a:prstGeom>
        </p:spPr>
      </p:pic>
    </p:spTree>
    <p:extLst>
      <p:ext uri="{BB962C8B-B14F-4D97-AF65-F5344CB8AC3E}">
        <p14:creationId xmlns:p14="http://schemas.microsoft.com/office/powerpoint/2010/main" val="124343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Title 1"/>
          <p:cNvSpPr>
            <a:spLocks noGrp="1"/>
          </p:cNvSpPr>
          <p:nvPr>
            <p:ph type="title"/>
          </p:nvPr>
        </p:nvSpPr>
        <p:spPr>
          <a:xfrm>
            <a:off x="457200" y="-48927"/>
            <a:ext cx="8229600" cy="857250"/>
          </a:xfrm>
        </p:spPr>
        <p:txBody>
          <a:bodyPr>
            <a:normAutofit/>
          </a:bodyPr>
          <a:lstStyle/>
          <a:p>
            <a:r>
              <a:rPr lang="en-US" sz="2400" b="1" dirty="0"/>
              <a:t>Nevada’s Regional Technology and Innovation Hub (Tech Hub)</a:t>
            </a:r>
            <a:br>
              <a:rPr lang="en-US" sz="2400" b="1" dirty="0"/>
            </a:br>
            <a:r>
              <a:rPr lang="en-US" sz="2000" b="1" i="1" dirty="0">
                <a:solidFill>
                  <a:srgbClr val="00B050"/>
                </a:solidFill>
              </a:rPr>
              <a:t>Workforce Development </a:t>
            </a:r>
            <a:r>
              <a:rPr lang="en-US" sz="2000" b="1" i="1" dirty="0">
                <a:solidFill>
                  <a:schemeClr val="tx1"/>
                </a:solidFill>
              </a:rPr>
              <a:t>and the </a:t>
            </a:r>
            <a:r>
              <a:rPr lang="en-US" sz="2000" b="1" i="1" dirty="0">
                <a:solidFill>
                  <a:srgbClr val="00B050"/>
                </a:solidFill>
              </a:rPr>
              <a:t>Nevada Nations Center</a:t>
            </a:r>
            <a:endParaRPr lang="en-US" sz="2400" b="1" dirty="0">
              <a:solidFill>
                <a:srgbClr val="00B050"/>
              </a:solidFill>
            </a:endParaRPr>
          </a:p>
        </p:txBody>
      </p:sp>
      <p:sp>
        <p:nvSpPr>
          <p:cNvPr id="5" name="TextBox 4">
            <a:extLst>
              <a:ext uri="{FF2B5EF4-FFF2-40B4-BE49-F238E27FC236}">
                <a16:creationId xmlns:a16="http://schemas.microsoft.com/office/drawing/2014/main" id="{3851A300-B824-A365-3A8F-9D314CC0ABBD}"/>
              </a:ext>
            </a:extLst>
          </p:cNvPr>
          <p:cNvSpPr txBox="1"/>
          <p:nvPr/>
        </p:nvSpPr>
        <p:spPr>
          <a:xfrm>
            <a:off x="48327" y="932294"/>
            <a:ext cx="4476607" cy="3693319"/>
          </a:xfrm>
          <a:prstGeom prst="rect">
            <a:avLst/>
          </a:prstGeom>
          <a:noFill/>
        </p:spPr>
        <p:txBody>
          <a:bodyPr wrap="square" rtlCol="0">
            <a:spAutoFit/>
          </a:bodyPr>
          <a:lstStyle/>
          <a:p>
            <a:pPr algn="ctr"/>
            <a:r>
              <a:rPr lang="en-US" sz="1800" b="1" i="1" dirty="0">
                <a:solidFill>
                  <a:srgbClr val="00B050"/>
                </a:solidFill>
              </a:rPr>
              <a:t>Workforce Development</a:t>
            </a:r>
          </a:p>
          <a:p>
            <a:pPr algn="ctr"/>
            <a:endParaRPr lang="en-US" sz="500" dirty="0"/>
          </a:p>
          <a:p>
            <a:pPr algn="ctr"/>
            <a:endParaRPr lang="en-US" sz="500" dirty="0"/>
          </a:p>
          <a:p>
            <a:pPr algn="ctr"/>
            <a:r>
              <a:rPr lang="en-US" sz="1500" b="1" dirty="0">
                <a:solidFill>
                  <a:schemeClr val="tx1"/>
                </a:solidFill>
              </a:rPr>
              <a:t>Project Coordinator </a:t>
            </a:r>
            <a:r>
              <a:rPr lang="en-US" sz="1500" dirty="0">
                <a:solidFill>
                  <a:schemeClr val="tx1"/>
                </a:solidFill>
              </a:rPr>
              <a:t>:  Nevada Office of Workforce Innovation</a:t>
            </a:r>
          </a:p>
          <a:p>
            <a:pPr algn="ctr"/>
            <a:endParaRPr lang="en-US" sz="800" i="1" dirty="0">
              <a:solidFill>
                <a:schemeClr val="tx1"/>
              </a:solidFill>
            </a:endParaRPr>
          </a:p>
          <a:p>
            <a:pPr algn="ctr"/>
            <a:r>
              <a:rPr lang="en-US" sz="1500" b="1" dirty="0">
                <a:solidFill>
                  <a:schemeClr val="tx1"/>
                </a:solidFill>
              </a:rPr>
              <a:t>Proposed Budget</a:t>
            </a:r>
            <a:r>
              <a:rPr lang="en-US" sz="1500" dirty="0">
                <a:solidFill>
                  <a:schemeClr val="tx1"/>
                </a:solidFill>
              </a:rPr>
              <a:t>:  $</a:t>
            </a:r>
            <a:r>
              <a:rPr lang="en-US" sz="1500" u="sng" dirty="0">
                <a:solidFill>
                  <a:schemeClr val="tx1"/>
                </a:solidFill>
              </a:rPr>
              <a:t>17,893,777</a:t>
            </a:r>
          </a:p>
          <a:p>
            <a:pPr algn="ctr"/>
            <a:endParaRPr lang="en-US" sz="800" dirty="0">
              <a:solidFill>
                <a:schemeClr val="tx1"/>
              </a:solidFill>
            </a:endParaRPr>
          </a:p>
          <a:p>
            <a:pPr algn="ctr"/>
            <a:r>
              <a:rPr lang="en-US" sz="1500" b="1" dirty="0">
                <a:solidFill>
                  <a:schemeClr val="tx1"/>
                </a:solidFill>
              </a:rPr>
              <a:t>Key Considerations</a:t>
            </a:r>
            <a:r>
              <a:rPr lang="en-US" sz="1500" dirty="0">
                <a:solidFill>
                  <a:schemeClr val="tx1"/>
                </a:solidFill>
              </a:rPr>
              <a:t>:  Industry and Organized Labor Driven</a:t>
            </a:r>
          </a:p>
          <a:p>
            <a:pPr algn="ctr"/>
            <a:endParaRPr lang="en-US" sz="800" dirty="0">
              <a:solidFill>
                <a:schemeClr val="tx1"/>
              </a:solidFill>
            </a:endParaRPr>
          </a:p>
          <a:p>
            <a:pPr algn="ctr"/>
            <a:r>
              <a:rPr lang="en-US" sz="1500" b="1" dirty="0">
                <a:solidFill>
                  <a:schemeClr val="tx1"/>
                </a:solidFill>
              </a:rPr>
              <a:t>Specific Initiatives</a:t>
            </a:r>
            <a:r>
              <a:rPr lang="en-US" sz="1500" dirty="0">
                <a:solidFill>
                  <a:schemeClr val="tx1"/>
                </a:solidFill>
              </a:rPr>
              <a:t>:  Assistance in Meeting Workforce Needs; Ensure Personnel Access to Professional Development; Facilitating Career Education in High Schools &amp; Adult Basic Education and ESL Programs</a:t>
            </a:r>
          </a:p>
          <a:p>
            <a:pPr algn="ctr"/>
            <a:endParaRPr lang="en-US" sz="1600" i="1" dirty="0">
              <a:solidFill>
                <a:schemeClr val="tx1"/>
              </a:solidFill>
            </a:endParaRPr>
          </a:p>
          <a:p>
            <a:pPr algn="ctr"/>
            <a:endParaRPr lang="en-US" sz="1600" b="1" dirty="0">
              <a:solidFill>
                <a:srgbClr val="00B050"/>
              </a:solidFill>
            </a:endParaRPr>
          </a:p>
        </p:txBody>
      </p:sp>
      <p:sp>
        <p:nvSpPr>
          <p:cNvPr id="4" name="TextBox 3">
            <a:extLst>
              <a:ext uri="{FF2B5EF4-FFF2-40B4-BE49-F238E27FC236}">
                <a16:creationId xmlns:a16="http://schemas.microsoft.com/office/drawing/2014/main" id="{5D05B573-43D4-E997-B428-D3F8B99C988E}"/>
              </a:ext>
            </a:extLst>
          </p:cNvPr>
          <p:cNvSpPr txBox="1"/>
          <p:nvPr/>
        </p:nvSpPr>
        <p:spPr>
          <a:xfrm>
            <a:off x="4524934" y="933386"/>
            <a:ext cx="4476607" cy="3277820"/>
          </a:xfrm>
          <a:prstGeom prst="rect">
            <a:avLst/>
          </a:prstGeom>
          <a:noFill/>
        </p:spPr>
        <p:txBody>
          <a:bodyPr wrap="square" rtlCol="0">
            <a:spAutoFit/>
          </a:bodyPr>
          <a:lstStyle/>
          <a:p>
            <a:pPr algn="ctr"/>
            <a:r>
              <a:rPr lang="en-US" sz="1800" b="1" i="1" dirty="0">
                <a:solidFill>
                  <a:srgbClr val="00B050"/>
                </a:solidFill>
              </a:rPr>
              <a:t>The Nevada Native Nations Center</a:t>
            </a:r>
            <a:endParaRPr lang="en-US" sz="1700" b="1" i="1" dirty="0">
              <a:solidFill>
                <a:srgbClr val="00B050"/>
              </a:solidFill>
            </a:endParaRPr>
          </a:p>
          <a:p>
            <a:pPr algn="ctr"/>
            <a:endParaRPr lang="en-US" sz="500" dirty="0"/>
          </a:p>
          <a:p>
            <a:pPr algn="ctr"/>
            <a:endParaRPr lang="en-US" sz="500" dirty="0"/>
          </a:p>
          <a:p>
            <a:pPr algn="ctr"/>
            <a:endParaRPr lang="en-US" sz="500" dirty="0"/>
          </a:p>
          <a:p>
            <a:pPr algn="ctr"/>
            <a:r>
              <a:rPr lang="en-US" sz="1500" b="1" dirty="0">
                <a:solidFill>
                  <a:schemeClr val="tx1"/>
                </a:solidFill>
              </a:rPr>
              <a:t>Project Coordinator </a:t>
            </a:r>
            <a:r>
              <a:rPr lang="en-US" sz="1500" dirty="0">
                <a:solidFill>
                  <a:schemeClr val="tx1"/>
                </a:solidFill>
              </a:rPr>
              <a:t>:  University of Nevada, Reno Office of Indigenous Relations</a:t>
            </a:r>
          </a:p>
          <a:p>
            <a:pPr algn="ctr"/>
            <a:endParaRPr lang="en-US" sz="800" i="1" dirty="0">
              <a:solidFill>
                <a:schemeClr val="tx1"/>
              </a:solidFill>
            </a:endParaRPr>
          </a:p>
          <a:p>
            <a:pPr algn="ctr"/>
            <a:r>
              <a:rPr lang="en-US" sz="1500" b="1" dirty="0">
                <a:solidFill>
                  <a:schemeClr val="tx1"/>
                </a:solidFill>
              </a:rPr>
              <a:t>Proposed Budget</a:t>
            </a:r>
            <a:r>
              <a:rPr lang="en-US" sz="1500" dirty="0">
                <a:solidFill>
                  <a:schemeClr val="tx1"/>
                </a:solidFill>
              </a:rPr>
              <a:t>:  $</a:t>
            </a:r>
            <a:r>
              <a:rPr lang="en-US" sz="1500" u="sng" dirty="0">
                <a:solidFill>
                  <a:schemeClr val="tx1"/>
                </a:solidFill>
              </a:rPr>
              <a:t>3,989,526</a:t>
            </a:r>
          </a:p>
          <a:p>
            <a:pPr algn="ctr"/>
            <a:endParaRPr lang="en-US" sz="800" dirty="0">
              <a:solidFill>
                <a:schemeClr val="tx1"/>
              </a:solidFill>
            </a:endParaRPr>
          </a:p>
          <a:p>
            <a:pPr algn="ctr"/>
            <a:r>
              <a:rPr lang="en-US" sz="1500" b="1" dirty="0">
                <a:solidFill>
                  <a:schemeClr val="tx1"/>
                </a:solidFill>
              </a:rPr>
              <a:t>Key Considerations</a:t>
            </a:r>
            <a:r>
              <a:rPr lang="en-US" sz="1500" dirty="0">
                <a:solidFill>
                  <a:schemeClr val="tx1"/>
                </a:solidFill>
              </a:rPr>
              <a:t>:  Industry Driven, EDA Driven, Address Diversity, Equity, Inclusion</a:t>
            </a:r>
          </a:p>
          <a:p>
            <a:pPr algn="ctr"/>
            <a:endParaRPr lang="en-US" sz="800" dirty="0">
              <a:solidFill>
                <a:schemeClr val="tx1"/>
              </a:solidFill>
            </a:endParaRPr>
          </a:p>
          <a:p>
            <a:pPr algn="ctr"/>
            <a:r>
              <a:rPr lang="en-US" sz="1500" b="1" dirty="0">
                <a:solidFill>
                  <a:schemeClr val="tx1"/>
                </a:solidFill>
              </a:rPr>
              <a:t>Specific Initiatives</a:t>
            </a:r>
            <a:r>
              <a:rPr lang="en-US" sz="1500" dirty="0">
                <a:solidFill>
                  <a:schemeClr val="tx1"/>
                </a:solidFill>
              </a:rPr>
              <a:t>:  Nevada Native American Youth LEAD Program; Nevada Tribal Academy; Nevada Tribal Leadership Development Program; Tribal Government/Governance Workshops; Enhanced Tribal Consultation</a:t>
            </a:r>
            <a:endParaRPr lang="en-US" sz="1600" b="1" dirty="0">
              <a:solidFill>
                <a:srgbClr val="00B050"/>
              </a:solidFill>
            </a:endParaRPr>
          </a:p>
        </p:txBody>
      </p:sp>
    </p:spTree>
    <p:extLst>
      <p:ext uri="{BB962C8B-B14F-4D97-AF65-F5344CB8AC3E}">
        <p14:creationId xmlns:p14="http://schemas.microsoft.com/office/powerpoint/2010/main" val="297780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Title 1"/>
          <p:cNvSpPr>
            <a:spLocks noGrp="1"/>
          </p:cNvSpPr>
          <p:nvPr>
            <p:ph type="title"/>
          </p:nvPr>
        </p:nvSpPr>
        <p:spPr>
          <a:xfrm>
            <a:off x="84524" y="217857"/>
            <a:ext cx="8982634" cy="857250"/>
          </a:xfrm>
        </p:spPr>
        <p:txBody>
          <a:bodyPr>
            <a:normAutofit fontScale="90000"/>
          </a:bodyPr>
          <a:lstStyle/>
          <a:p>
            <a:r>
              <a:rPr lang="en-US" sz="2400" b="1" dirty="0"/>
              <a:t>Community and Economic Development Efforts:  Supply Chain Enhancement, Commercialization and Entrepreneurship, and Infrastructure, Community Capacity, and Housing</a:t>
            </a:r>
          </a:p>
        </p:txBody>
      </p:sp>
      <p:pic>
        <p:nvPicPr>
          <p:cNvPr id="4" name="Picture 3" descr="A white and red sign with blue text&#10;&#10;Description automatically generated">
            <a:extLst>
              <a:ext uri="{FF2B5EF4-FFF2-40B4-BE49-F238E27FC236}">
                <a16:creationId xmlns:a16="http://schemas.microsoft.com/office/drawing/2014/main" id="{1C9A5E6D-DBFF-1003-6B8F-AA9983F124E5}"/>
              </a:ext>
            </a:extLst>
          </p:cNvPr>
          <p:cNvPicPr>
            <a:picLocks noChangeAspect="1"/>
          </p:cNvPicPr>
          <p:nvPr/>
        </p:nvPicPr>
        <p:blipFill>
          <a:blip r:embed="rId3"/>
          <a:stretch>
            <a:fillRect/>
          </a:stretch>
        </p:blipFill>
        <p:spPr>
          <a:xfrm>
            <a:off x="771891" y="1449542"/>
            <a:ext cx="2011148" cy="2553839"/>
          </a:xfrm>
          <a:prstGeom prst="rect">
            <a:avLst/>
          </a:prstGeom>
        </p:spPr>
      </p:pic>
      <p:pic>
        <p:nvPicPr>
          <p:cNvPr id="10" name="Picture 12" descr="Western Nevada Development District - Crunchbase Company Profile &amp; Funding">
            <a:extLst>
              <a:ext uri="{FF2B5EF4-FFF2-40B4-BE49-F238E27FC236}">
                <a16:creationId xmlns:a16="http://schemas.microsoft.com/office/drawing/2014/main" id="{97B0CCD7-2991-FD8E-9A7F-B8AD14FDA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787" y="3039637"/>
            <a:ext cx="1109396" cy="11093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Northeastern Nevada Regional Development Authority | NNRDA">
            <a:extLst>
              <a:ext uri="{FF2B5EF4-FFF2-40B4-BE49-F238E27FC236}">
                <a16:creationId xmlns:a16="http://schemas.microsoft.com/office/drawing/2014/main" id="{D21BABFE-760E-C30F-1DD5-F6BBE7F3F1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485" y="2375967"/>
            <a:ext cx="1406896" cy="5700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Northern Nevada Development Authority (NNDA) Events - 1 Upcoming Activities  and Tickets | Eventbrite">
            <a:extLst>
              <a:ext uri="{FF2B5EF4-FFF2-40B4-BE49-F238E27FC236}">
                <a16:creationId xmlns:a16="http://schemas.microsoft.com/office/drawing/2014/main" id="{ECF9A0DE-AD1F-7049-4AD8-EF48F788B5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506" y="2061907"/>
            <a:ext cx="1198206" cy="11982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Pahrump Valley Chamber of Commerce on LinkedIn: The Pahrump Valley Chamber  of Commerce would like to thank Gold Sponsor…">
            <a:extLst>
              <a:ext uri="{FF2B5EF4-FFF2-40B4-BE49-F238E27FC236}">
                <a16:creationId xmlns:a16="http://schemas.microsoft.com/office/drawing/2014/main" id="{E68C9BEA-E151-06B3-4875-D9D38F5DFD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3377" y="3386784"/>
            <a:ext cx="1318513" cy="4927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EDAWN Logo Press Release - EDAWN">
            <a:extLst>
              <a:ext uri="{FF2B5EF4-FFF2-40B4-BE49-F238E27FC236}">
                <a16:creationId xmlns:a16="http://schemas.microsoft.com/office/drawing/2014/main" id="{32C9B39D-814E-8DC6-3D23-8C09F482D4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472" y="1358959"/>
            <a:ext cx="13716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rvices">
            <a:extLst>
              <a:ext uri="{FF2B5EF4-FFF2-40B4-BE49-F238E27FC236}">
                <a16:creationId xmlns:a16="http://schemas.microsoft.com/office/drawing/2014/main" id="{32BE523A-59E4-4EAE-BC7B-0873F37F28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5183" y="1516049"/>
            <a:ext cx="1619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gional Development Authorities | Governor's Office of Economic Development">
            <a:extLst>
              <a:ext uri="{FF2B5EF4-FFF2-40B4-BE49-F238E27FC236}">
                <a16:creationId xmlns:a16="http://schemas.microsoft.com/office/drawing/2014/main" id="{89A2D04E-C28F-4533-9F39-6BC9A58E25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988" b="13607"/>
          <a:stretch/>
        </p:blipFill>
        <p:spPr bwMode="auto">
          <a:xfrm>
            <a:off x="3078563" y="2051362"/>
            <a:ext cx="1598445" cy="1109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gional Development Authorities | Governor's Office of Economic Development">
            <a:extLst>
              <a:ext uri="{FF2B5EF4-FFF2-40B4-BE49-F238E27FC236}">
                <a16:creationId xmlns:a16="http://schemas.microsoft.com/office/drawing/2014/main" id="{006EF492-8944-416F-A944-0C96D6082E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3540" y="1312334"/>
            <a:ext cx="1318513" cy="82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28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Title 1"/>
          <p:cNvSpPr>
            <a:spLocks noGrp="1"/>
          </p:cNvSpPr>
          <p:nvPr>
            <p:ph type="title"/>
          </p:nvPr>
        </p:nvSpPr>
        <p:spPr>
          <a:xfrm>
            <a:off x="457200" y="-81819"/>
            <a:ext cx="8229600" cy="857250"/>
          </a:xfrm>
        </p:spPr>
        <p:txBody>
          <a:bodyPr>
            <a:normAutofit/>
          </a:bodyPr>
          <a:lstStyle/>
          <a:p>
            <a:r>
              <a:rPr lang="en-US" sz="2400" b="1" dirty="0"/>
              <a:t>The University of Nevada, Reno</a:t>
            </a:r>
          </a:p>
        </p:txBody>
      </p:sp>
      <p:sp>
        <p:nvSpPr>
          <p:cNvPr id="3" name="Text Placeholder 2"/>
          <p:cNvSpPr>
            <a:spLocks noGrp="1"/>
          </p:cNvSpPr>
          <p:nvPr>
            <p:ph type="body" idx="1"/>
          </p:nvPr>
        </p:nvSpPr>
        <p:spPr>
          <a:xfrm>
            <a:off x="249980" y="611376"/>
            <a:ext cx="8617726" cy="3750115"/>
          </a:xfrm>
        </p:spPr>
        <p:txBody>
          <a:bodyPr>
            <a:normAutofit fontScale="70000" lnSpcReduction="20000"/>
          </a:bodyPr>
          <a:lstStyle/>
          <a:p>
            <a:pPr marL="139700" indent="0">
              <a:buNone/>
            </a:pPr>
            <a:r>
              <a:rPr lang="en-US" sz="2400" dirty="0"/>
              <a:t>The </a:t>
            </a:r>
            <a:r>
              <a:rPr lang="en-US" sz="2400" b="1" i="1" dirty="0"/>
              <a:t>University of Nevada, Reno</a:t>
            </a:r>
            <a:r>
              <a:rPr lang="en-US" sz="2400" dirty="0"/>
              <a:t> is ideally suited to lead the Nevad</a:t>
            </a:r>
            <a:r>
              <a:rPr lang="en-US" dirty="0"/>
              <a:t>a Tech Hub and the Component Projects:</a:t>
            </a:r>
          </a:p>
          <a:p>
            <a:pPr lvl="1"/>
            <a:endParaRPr lang="en-US" sz="600" dirty="0"/>
          </a:p>
          <a:p>
            <a:pPr lvl="1"/>
            <a:r>
              <a:rPr lang="en-US" dirty="0"/>
              <a:t>Nevada’s Land Grant Institution, 150 Year Anniversary:  the Nevada Tech Hub aligns with the University’s Mission (13 Colleges including the College of Business, College of Engineering, College of Agriculture, Biotechnology, and Natural Resources, College of Education, School of Medicine, College of Science)</a:t>
            </a:r>
          </a:p>
          <a:p>
            <a:pPr lvl="1"/>
            <a:endParaRPr lang="en-US" sz="600" dirty="0"/>
          </a:p>
          <a:p>
            <a:pPr lvl="1"/>
            <a:r>
              <a:rPr lang="en-US" dirty="0"/>
              <a:t>Long-standing relationship with Mining, Materials Extraction, and Processing.</a:t>
            </a:r>
          </a:p>
          <a:p>
            <a:pPr lvl="1"/>
            <a:endParaRPr lang="en-US" sz="600" dirty="0"/>
          </a:p>
          <a:p>
            <a:pPr lvl="1"/>
            <a:r>
              <a:rPr lang="en-US" dirty="0"/>
              <a:t>32-Year Relationship between EDA and the University Center for Economic Development.</a:t>
            </a:r>
          </a:p>
          <a:p>
            <a:pPr lvl="1"/>
            <a:endParaRPr lang="en-US" sz="600" dirty="0"/>
          </a:p>
          <a:p>
            <a:pPr lvl="1"/>
            <a:r>
              <a:rPr lang="en-US" dirty="0"/>
              <a:t>Existing NSF Engines Type 1; Applying for NSF Engines Type 2</a:t>
            </a:r>
          </a:p>
          <a:p>
            <a:pPr lvl="1"/>
            <a:endParaRPr lang="en-US" sz="600" dirty="0"/>
          </a:p>
          <a:p>
            <a:pPr lvl="1"/>
            <a:r>
              <a:rPr lang="en-US" dirty="0"/>
              <a:t>Committed to Innovation and Entrepreneurship across Multiple Programs and Centers.</a:t>
            </a:r>
          </a:p>
          <a:p>
            <a:pPr lvl="1"/>
            <a:endParaRPr lang="en-US" sz="600" dirty="0"/>
          </a:p>
          <a:p>
            <a:pPr lvl="1"/>
            <a:r>
              <a:rPr lang="en-US" dirty="0"/>
              <a:t>Provided Financial and Non-Financial Support for Tech Hub Phase 1 and Phase 2 application process.</a:t>
            </a:r>
          </a:p>
          <a:p>
            <a:pPr lvl="1"/>
            <a:endParaRPr lang="en-US" sz="600" dirty="0"/>
          </a:p>
          <a:p>
            <a:pPr lvl="1"/>
            <a:r>
              <a:rPr lang="en-US" dirty="0"/>
              <a:t>Institution-Wide Support; University of Nevada, Reno President Brian Sandoval is a former Governor, former Federal Judge, and University of Nevada, Reno Graduate.</a:t>
            </a:r>
          </a:p>
        </p:txBody>
      </p:sp>
    </p:spTree>
    <p:extLst>
      <p:ext uri="{BB962C8B-B14F-4D97-AF65-F5344CB8AC3E}">
        <p14:creationId xmlns:p14="http://schemas.microsoft.com/office/powerpoint/2010/main" val="3498707171"/>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6E794F42098049ABC0C3675DE9775B" ma:contentTypeVersion="13" ma:contentTypeDescription="Create a new document." ma:contentTypeScope="" ma:versionID="eb8ac146660a1c98e58cdc4de25f66d4">
  <xsd:schema xmlns:xsd="http://www.w3.org/2001/XMLSchema" xmlns:xs="http://www.w3.org/2001/XMLSchema" xmlns:p="http://schemas.microsoft.com/office/2006/metadata/properties" xmlns:ns3="fa569f13-5cc6-4b1b-a936-dd4d13b31a9c" targetNamespace="http://schemas.microsoft.com/office/2006/metadata/properties" ma:root="true" ma:fieldsID="f4bfacee9ba63b67f87e83fd8eac1930" ns3:_="">
    <xsd:import namespace="fa569f13-5cc6-4b1b-a936-dd4d13b31a9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ystemTag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69f13-5cc6-4b1b-a936-dd4d13b31a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ystemTags" ma:index="18" nillable="true" ma:displayName="MediaServiceSystemTags" ma:hidden="true" ma:internalName="MediaServiceSystemTags" ma:readOnly="true">
      <xsd:simpleType>
        <xsd:restriction base="dms:Note"/>
      </xsd:simpleType>
    </xsd:element>
    <xsd:element name="_activity" ma:index="19" nillable="true" ma:displayName="_activity" ma:hidden="true" ma:internalName="_activity">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a569f13-5cc6-4b1b-a936-dd4d13b31a9c" xsi:nil="true"/>
  </documentManagement>
</p:properties>
</file>

<file path=customXml/itemProps1.xml><?xml version="1.0" encoding="utf-8"?>
<ds:datastoreItem xmlns:ds="http://schemas.openxmlformats.org/officeDocument/2006/customXml" ds:itemID="{7AC00C71-2E2F-41D8-AB79-C3777993E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69f13-5cc6-4b1b-a936-dd4d13b31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8D1695-5492-49FC-A301-0E8ADD41D3A6}">
  <ds:schemaRefs>
    <ds:schemaRef ds:uri="http://schemas.microsoft.com/sharepoint/v3/contenttype/forms"/>
  </ds:schemaRefs>
</ds:datastoreItem>
</file>

<file path=customXml/itemProps3.xml><?xml version="1.0" encoding="utf-8"?>
<ds:datastoreItem xmlns:ds="http://schemas.openxmlformats.org/officeDocument/2006/customXml" ds:itemID="{DD7538D2-500D-44B0-8008-390568320EF6}">
  <ds:schemaRefs>
    <ds:schemaRef ds:uri="http://purl.org/dc/terms/"/>
    <ds:schemaRef ds:uri="fa569f13-5cc6-4b1b-a936-dd4d13b31a9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896</TotalTime>
  <Words>1220</Words>
  <Application>Microsoft Office PowerPoint</Application>
  <PresentationFormat>On-screen Show (16:9)</PresentationFormat>
  <Paragraphs>125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Times New Roman</vt:lpstr>
      <vt:lpstr>Arial</vt:lpstr>
      <vt:lpstr>1_Office Theme</vt:lpstr>
      <vt:lpstr>The Growth of EV’s Domestically in the U.S. and Globally and Nevada’s Projected Role in Further Developing U.S. Global Dominance in this Emerging Industry Sector</vt:lpstr>
      <vt:lpstr>Nevada’s Regional Technology and Innovation Hub (Tech Hub)</vt:lpstr>
      <vt:lpstr>China’s Growing Competitive Dominance in the Lithium Battery, Critical Elements, and Other Electric Vehicle (EV) Materials Sector</vt:lpstr>
      <vt:lpstr>Climate Change Mitigation – the Role of Electrification</vt:lpstr>
      <vt:lpstr>Economic Diversification and Growth – The 21st Century will be Electrified</vt:lpstr>
      <vt:lpstr>Nevada’s Regional Technology and Innovation Hub (Tech Hub)</vt:lpstr>
      <vt:lpstr>Nevada’s Regional Technology and Innovation Hub (Tech Hub) Workforce Development and the Nevada Nations Center</vt:lpstr>
      <vt:lpstr>Community and Economic Development Efforts:  Supply Chain Enhancement, Commercialization and Entrepreneurship, and Infrastructure, Community Capacity, and Housing</vt:lpstr>
      <vt:lpstr>The University of Nevada, Reno</vt:lpstr>
      <vt:lpstr>The Growth of EV’s Domestically in the U.S. and Globally and Nevada’s Projected Role in Further Developing U.S. Global Dominance in this Emerging Industry Sector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Harper</dc:creator>
  <cp:lastModifiedBy>Fred Steinmann</cp:lastModifiedBy>
  <cp:revision>43</cp:revision>
  <dcterms:modified xsi:type="dcterms:W3CDTF">2025-05-07T01:35:00Z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0x010100496E794F42098049ABC0C3675DE9775B</vt:lpwstr>
  </property>
</Properties>
</file>